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8" r:id="rId3"/>
    <p:sldId id="257" r:id="rId4"/>
    <p:sldId id="260" r:id="rId5"/>
    <p:sldId id="264" r:id="rId6"/>
    <p:sldId id="261" r:id="rId7"/>
    <p:sldId id="273" r:id="rId8"/>
    <p:sldId id="276" r:id="rId9"/>
    <p:sldId id="274" r:id="rId10"/>
    <p:sldId id="309" r:id="rId11"/>
    <p:sldId id="275" r:id="rId12"/>
    <p:sldId id="277" r:id="rId13"/>
    <p:sldId id="278" r:id="rId14"/>
    <p:sldId id="279" r:id="rId15"/>
    <p:sldId id="280" r:id="rId16"/>
    <p:sldId id="281" r:id="rId17"/>
    <p:sldId id="282" r:id="rId18"/>
    <p:sldId id="283" r:id="rId19"/>
    <p:sldId id="284" r:id="rId20"/>
    <p:sldId id="286" r:id="rId21"/>
    <p:sldId id="285" r:id="rId22"/>
    <p:sldId id="287" r:id="rId23"/>
    <p:sldId id="288" r:id="rId24"/>
    <p:sldId id="289" r:id="rId25"/>
    <p:sldId id="291" r:id="rId26"/>
    <p:sldId id="290" r:id="rId27"/>
    <p:sldId id="292" r:id="rId28"/>
    <p:sldId id="293" r:id="rId29"/>
    <p:sldId id="294" r:id="rId30"/>
    <p:sldId id="295" r:id="rId31"/>
    <p:sldId id="296" r:id="rId32"/>
    <p:sldId id="298" r:id="rId33"/>
    <p:sldId id="297" r:id="rId34"/>
    <p:sldId id="300" r:id="rId35"/>
    <p:sldId id="301" r:id="rId36"/>
    <p:sldId id="305" r:id="rId37"/>
    <p:sldId id="302" r:id="rId38"/>
    <p:sldId id="303" r:id="rId39"/>
    <p:sldId id="304" r:id="rId40"/>
    <p:sldId id="307" r:id="rId41"/>
    <p:sldId id="306" r:id="rId42"/>
    <p:sldId id="30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690" autoAdjust="0"/>
  </p:normalViewPr>
  <p:slideViewPr>
    <p:cSldViewPr snapToGrid="0">
      <p:cViewPr>
        <p:scale>
          <a:sx n="62" d="100"/>
          <a:sy n="62" d="100"/>
        </p:scale>
        <p:origin x="76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11T22:54:04.269"/>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C27EA-A402-4983-A505-EE39949F4C2B}" type="datetimeFigureOut">
              <a:rPr lang="en-US" smtClean="0"/>
              <a:t>12/17/2022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6AA3E2-7587-4BB3-985F-E62CD213E4B2}" type="slidenum">
              <a:rPr lang="en-US" smtClean="0"/>
              <a:t>‹#›</a:t>
            </a:fld>
            <a:endParaRPr lang="en-US"/>
          </a:p>
        </p:txBody>
      </p:sp>
    </p:spTree>
    <p:extLst>
      <p:ext uri="{BB962C8B-B14F-4D97-AF65-F5344CB8AC3E}">
        <p14:creationId xmlns:p14="http://schemas.microsoft.com/office/powerpoint/2010/main" val="4018957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73 Candidates</a:t>
            </a:r>
          </a:p>
          <a:p>
            <a:r>
              <a:rPr lang="en-US" dirty="0"/>
              <a:t>Interview: 4 upcoming 2 current</a:t>
            </a:r>
          </a:p>
        </p:txBody>
      </p:sp>
      <p:sp>
        <p:nvSpPr>
          <p:cNvPr id="4" name="Slide Number Placeholder 3"/>
          <p:cNvSpPr>
            <a:spLocks noGrp="1"/>
          </p:cNvSpPr>
          <p:nvPr>
            <p:ph type="sldNum" sz="quarter" idx="5"/>
          </p:nvPr>
        </p:nvSpPr>
        <p:spPr/>
        <p:txBody>
          <a:bodyPr/>
          <a:lstStyle/>
          <a:p>
            <a:fld id="{146AA3E2-7587-4BB3-985F-E62CD213E4B2}" type="slidenum">
              <a:rPr lang="en-US" smtClean="0"/>
              <a:t>5</a:t>
            </a:fld>
            <a:endParaRPr lang="en-US"/>
          </a:p>
        </p:txBody>
      </p:sp>
    </p:spTree>
    <p:extLst>
      <p:ext uri="{BB962C8B-B14F-4D97-AF65-F5344CB8AC3E}">
        <p14:creationId xmlns:p14="http://schemas.microsoft.com/office/powerpoint/2010/main" val="190649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789492a23d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g1789492a23d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6AA3E2-7587-4BB3-985F-E62CD213E4B2}" type="slidenum">
              <a:rPr lang="en-US" smtClean="0"/>
              <a:t>19</a:t>
            </a:fld>
            <a:endParaRPr lang="en-US"/>
          </a:p>
        </p:txBody>
      </p:sp>
    </p:spTree>
    <p:extLst>
      <p:ext uri="{BB962C8B-B14F-4D97-AF65-F5344CB8AC3E}">
        <p14:creationId xmlns:p14="http://schemas.microsoft.com/office/powerpoint/2010/main" val="1823114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FD6AD-AE32-4EB7-B7BA-AC21F7C046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706E97-9C62-4212-A493-C4B17DCB81C8}"/>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9831E4-18C7-4C3D-B06F-F6C0FCFED891}"/>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5" name="Footer Placeholder 4">
            <a:extLst>
              <a:ext uri="{FF2B5EF4-FFF2-40B4-BE49-F238E27FC236}">
                <a16:creationId xmlns:a16="http://schemas.microsoft.com/office/drawing/2014/main" id="{DE1A9351-87D7-4698-A9C3-77E16D355D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EB3CC-8476-4882-9945-6840E6C4A231}"/>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3029952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A4D76-7616-44BE-94F5-C006A30DBB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796F1B-0962-47CC-9459-0983C82CED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7406F-C1FE-4B6F-80C4-EC918810068F}"/>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5" name="Footer Placeholder 4">
            <a:extLst>
              <a:ext uri="{FF2B5EF4-FFF2-40B4-BE49-F238E27FC236}">
                <a16:creationId xmlns:a16="http://schemas.microsoft.com/office/drawing/2014/main" id="{B4BCB422-AA53-436D-882A-455E7914A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6F932-CE99-4BF1-B5D2-37D1FD53EB8C}"/>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181400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6A546A-69CA-47D8-8042-4C2C5888549B}"/>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CD692F-698D-41C0-A81C-298375DC9707}"/>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B8A20-906A-4195-B356-AFC0C21E2A69}"/>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5" name="Footer Placeholder 4">
            <a:extLst>
              <a:ext uri="{FF2B5EF4-FFF2-40B4-BE49-F238E27FC236}">
                <a16:creationId xmlns:a16="http://schemas.microsoft.com/office/drawing/2014/main" id="{5A760C87-EC1C-4E16-843E-E0A0DB96CE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F217B-E102-4E32-B6C0-42F3FF94B8DD}"/>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3052122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0F9C1-A3D9-4FBF-B25A-6E08184791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576D0A-0B23-4412-8583-4F114E36AB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2EBF5-AF35-439D-A72A-D6B045C37A51}"/>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5" name="Footer Placeholder 4">
            <a:extLst>
              <a:ext uri="{FF2B5EF4-FFF2-40B4-BE49-F238E27FC236}">
                <a16:creationId xmlns:a16="http://schemas.microsoft.com/office/drawing/2014/main" id="{B282FFC6-746A-4727-AD58-A4798EC39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75392-08A7-497A-8F11-2574DB6872B8}"/>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3956373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7201D-81EF-4CA7-A44B-40B1A015DD5E}"/>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3C64F2-9EE9-46B9-B1F7-DC12CC57DB5D}"/>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73CD02-F5E2-4C6F-A4DD-09A3A5AA8DFF}"/>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5" name="Footer Placeholder 4">
            <a:extLst>
              <a:ext uri="{FF2B5EF4-FFF2-40B4-BE49-F238E27FC236}">
                <a16:creationId xmlns:a16="http://schemas.microsoft.com/office/drawing/2014/main" id="{F1B078B1-C762-4ED0-8400-A75722653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3ED6C2-E8FD-4A58-8709-A7FD9CEA0CCC}"/>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1313205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7774-6BB9-407F-8068-75FC1F3EC9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89A28-86A3-4BAC-9887-E0BD7AEB12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F05DE3-C4A1-44AC-B468-D19DCB0EAA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016320-3559-440F-B205-FFA1570F5EF6}"/>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6" name="Footer Placeholder 5">
            <a:extLst>
              <a:ext uri="{FF2B5EF4-FFF2-40B4-BE49-F238E27FC236}">
                <a16:creationId xmlns:a16="http://schemas.microsoft.com/office/drawing/2014/main" id="{FAD16C83-AA04-43CB-BBE7-464B320344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2AF26-0EEB-467B-B324-0015B2D4D63C}"/>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3992741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5D259-F20D-4729-A4A4-BA55ED49D0C6}"/>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3E2137-4E03-44F3-9AA1-7D79D3BA7C46}"/>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349973-6CE5-4FF8-8C8A-39D86F8C26D0}"/>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6B6A34-6209-4A8E-B808-553CE507A1F7}"/>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96E25C-D411-4E1A-92F2-938CEDFD41C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2372B5-1887-4581-99EE-5CE8CB84F383}"/>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8" name="Footer Placeholder 7">
            <a:extLst>
              <a:ext uri="{FF2B5EF4-FFF2-40B4-BE49-F238E27FC236}">
                <a16:creationId xmlns:a16="http://schemas.microsoft.com/office/drawing/2014/main" id="{9B67A438-441D-4565-8482-ADA458EA4B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EADCD9-8E80-4914-86DA-BBC40F6EFE83}"/>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388566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1089-CBD7-4AE2-9578-7165EADCC2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88E3F0-5B91-4961-B251-7BD74911BC1F}"/>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4" name="Footer Placeholder 3">
            <a:extLst>
              <a:ext uri="{FF2B5EF4-FFF2-40B4-BE49-F238E27FC236}">
                <a16:creationId xmlns:a16="http://schemas.microsoft.com/office/drawing/2014/main" id="{285E93E3-0748-4CA4-B1C4-6694CED11B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3BFBBA-F217-4827-90B9-2428A0978D30}"/>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3276286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FEA900-F81F-4118-BA8E-441E88B3A516}"/>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3" name="Footer Placeholder 2">
            <a:extLst>
              <a:ext uri="{FF2B5EF4-FFF2-40B4-BE49-F238E27FC236}">
                <a16:creationId xmlns:a16="http://schemas.microsoft.com/office/drawing/2014/main" id="{FFC9B73D-A5B8-442D-8E13-8C963738E2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17ED5C-6D4F-4516-886C-380F43EC9D4D}"/>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337357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5E2B-2734-46B0-BF0E-9DC8A8216E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BDC027-36DD-4C73-BB46-080E29FDFAB2}"/>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830BF5-6F86-4DDC-BBAD-8C18D44481F6}"/>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A88ADB-18A3-47C2-9C32-97996DCD02B2}"/>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6" name="Footer Placeholder 5">
            <a:extLst>
              <a:ext uri="{FF2B5EF4-FFF2-40B4-BE49-F238E27FC236}">
                <a16:creationId xmlns:a16="http://schemas.microsoft.com/office/drawing/2014/main" id="{4A133689-8B33-47E1-A3D2-0A97E50A8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C4A90D-0878-44EF-95C3-D55E25730308}"/>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514845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81F77-6FC9-4853-B629-C55F60BCC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F7CBB33-F403-46CB-BB00-7FACFB7A7744}"/>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7982D646-BD53-47B8-BCCD-98E39B3F8CD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AD6FA7-6A0E-4455-9247-B59947DC5275}"/>
              </a:ext>
            </a:extLst>
          </p:cNvPr>
          <p:cNvSpPr>
            <a:spLocks noGrp="1"/>
          </p:cNvSpPr>
          <p:nvPr>
            <p:ph type="dt" sz="half" idx="10"/>
          </p:nvPr>
        </p:nvSpPr>
        <p:spPr/>
        <p:txBody>
          <a:bodyPr/>
          <a:lstStyle/>
          <a:p>
            <a:fld id="{945768D4-38B0-4A91-A240-5A48E968E9AD}" type="datetimeFigureOut">
              <a:rPr lang="en-US" smtClean="0"/>
              <a:t>12/17/2022</a:t>
            </a:fld>
            <a:endParaRPr lang="en-US"/>
          </a:p>
        </p:txBody>
      </p:sp>
      <p:sp>
        <p:nvSpPr>
          <p:cNvPr id="6" name="Footer Placeholder 5">
            <a:extLst>
              <a:ext uri="{FF2B5EF4-FFF2-40B4-BE49-F238E27FC236}">
                <a16:creationId xmlns:a16="http://schemas.microsoft.com/office/drawing/2014/main" id="{3EE27496-F22A-425A-8011-9BB99A1DFE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3D627-A51B-4A65-A17F-BEEB8DD3DA03}"/>
              </a:ext>
            </a:extLst>
          </p:cNvPr>
          <p:cNvSpPr>
            <a:spLocks noGrp="1"/>
          </p:cNvSpPr>
          <p:nvPr>
            <p:ph type="sldNum" sz="quarter" idx="12"/>
          </p:nvPr>
        </p:nvSpPr>
        <p:spPr/>
        <p:txBody>
          <a:bodyPr/>
          <a:lstStyle/>
          <a:p>
            <a:fld id="{9E07095D-DE91-4249-B888-769BE12333A8}" type="slidenum">
              <a:rPr lang="en-US" smtClean="0"/>
              <a:t>‹#›</a:t>
            </a:fld>
            <a:endParaRPr lang="en-US"/>
          </a:p>
        </p:txBody>
      </p:sp>
    </p:spTree>
    <p:extLst>
      <p:ext uri="{BB962C8B-B14F-4D97-AF65-F5344CB8AC3E}">
        <p14:creationId xmlns:p14="http://schemas.microsoft.com/office/powerpoint/2010/main" val="1450377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3C4A40-70D7-4238-B476-05A6A2CD140B}"/>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CD9ADF-6E5B-4391-AD01-393C1993B1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90ED2F-A1BF-4158-8AE6-4E195DDEDC1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768D4-38B0-4A91-A240-5A48E968E9AD}" type="datetimeFigureOut">
              <a:rPr lang="en-US" smtClean="0"/>
              <a:t>12/17/2022</a:t>
            </a:fld>
            <a:endParaRPr lang="en-US"/>
          </a:p>
        </p:txBody>
      </p:sp>
      <p:sp>
        <p:nvSpPr>
          <p:cNvPr id="5" name="Footer Placeholder 4">
            <a:extLst>
              <a:ext uri="{FF2B5EF4-FFF2-40B4-BE49-F238E27FC236}">
                <a16:creationId xmlns:a16="http://schemas.microsoft.com/office/drawing/2014/main" id="{FA0866FD-917A-4940-8F64-977D7A2A237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4768D7-32FB-4CB3-9476-26F8E26291C2}"/>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07095D-DE91-4249-B888-769BE12333A8}" type="slidenum">
              <a:rPr lang="en-US" smtClean="0"/>
              <a:t>‹#›</a:t>
            </a:fld>
            <a:endParaRPr lang="en-US"/>
          </a:p>
        </p:txBody>
      </p:sp>
    </p:spTree>
    <p:extLst>
      <p:ext uri="{BB962C8B-B14F-4D97-AF65-F5344CB8AC3E}">
        <p14:creationId xmlns:p14="http://schemas.microsoft.com/office/powerpoint/2010/main" val="2054426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hyperlink" Target="https://marvelapp.com/72jibgf" TargetMode="Externa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figma.com/file/yp1zBrVqssOfzq8ppgSK94/Student-Hub?node-id=0%3A1&amp;t=fSD0PuOkx7cpGVnK-1" TargetMode="External"/><Relationship Id="rId5" Type="http://schemas.openxmlformats.org/officeDocument/2006/relationships/image" Target="../media/image6.png"/><Relationship Id="rId4" Type="http://schemas.openxmlformats.org/officeDocument/2006/relationships/image" Target="../media/image5.gif"/></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32.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slide" Target="slide23.xml"/><Relationship Id="rId5" Type="http://schemas.openxmlformats.org/officeDocument/2006/relationships/slide" Target="slide17.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hyperlink" Target="https://forms.gle/z9tzkVRaZ6Aw3xoR8"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hyperlink" Target="https://www.usability.gov/how-to-and-tools/methods/system-usability-scale.html" TargetMode="External"/><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jpg"/><Relationship Id="rId1" Type="http://schemas.openxmlformats.org/officeDocument/2006/relationships/slideLayout" Target="../slideLayouts/slideLayout7.xml"/><Relationship Id="rId4" Type="http://schemas.openxmlformats.org/officeDocument/2006/relationships/hyperlink" Target="https://webpage.pace.edu/np57411n/cs641/StudentHub/"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57BE4-F7B8-4AF3-941F-9D854A36E8AE}"/>
              </a:ext>
            </a:extLst>
          </p:cNvPr>
          <p:cNvPicPr>
            <a:picLocks noChangeAspect="1"/>
          </p:cNvPicPr>
          <p:nvPr/>
        </p:nvPicPr>
        <p:blipFill>
          <a:blip r:embed="rId2"/>
          <a:stretch>
            <a:fillRect/>
          </a:stretch>
        </p:blipFill>
        <p:spPr>
          <a:xfrm>
            <a:off x="123290" y="-769553"/>
            <a:ext cx="12000215" cy="8533485"/>
          </a:xfrm>
          <a:prstGeom prst="rect">
            <a:avLst/>
          </a:prstGeom>
        </p:spPr>
      </p:pic>
      <p:pic>
        <p:nvPicPr>
          <p:cNvPr id="23" name="Picture 22">
            <a:extLst>
              <a:ext uri="{FF2B5EF4-FFF2-40B4-BE49-F238E27FC236}">
                <a16:creationId xmlns:a16="http://schemas.microsoft.com/office/drawing/2014/main" id="{962995F0-01DB-4918-9637-90EA0C41EF8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56569" y="1505000"/>
            <a:ext cx="6494351" cy="4679399"/>
          </a:xfrm>
          <a:prstGeom prst="rect">
            <a:avLst/>
          </a:prstGeom>
        </p:spPr>
      </p:pic>
      <p:pic>
        <p:nvPicPr>
          <p:cNvPr id="17" name="Picture 16" descr="A screenshot of a video game&#10;&#10;Description automatically generated with medium confidence">
            <a:extLst>
              <a:ext uri="{FF2B5EF4-FFF2-40B4-BE49-F238E27FC236}">
                <a16:creationId xmlns:a16="http://schemas.microsoft.com/office/drawing/2014/main" id="{B5EF2E17-71E6-44E6-99F6-8568B1845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6623" y="2843468"/>
            <a:ext cx="1780674" cy="3609690"/>
          </a:xfrm>
          <a:prstGeom prst="rect">
            <a:avLst/>
          </a:prstGeom>
        </p:spPr>
      </p:pic>
      <p:sp>
        <p:nvSpPr>
          <p:cNvPr id="24" name="TextBox 23">
            <a:extLst>
              <a:ext uri="{FF2B5EF4-FFF2-40B4-BE49-F238E27FC236}">
                <a16:creationId xmlns:a16="http://schemas.microsoft.com/office/drawing/2014/main" id="{02A67B55-8E75-4B61-8817-3B4FD8FF57DD}"/>
              </a:ext>
            </a:extLst>
          </p:cNvPr>
          <p:cNvSpPr txBox="1"/>
          <p:nvPr/>
        </p:nvSpPr>
        <p:spPr>
          <a:xfrm>
            <a:off x="463779" y="5411804"/>
            <a:ext cx="2531783" cy="369332"/>
          </a:xfrm>
          <a:prstGeom prst="rect">
            <a:avLst/>
          </a:prstGeom>
          <a:noFill/>
        </p:spPr>
        <p:txBody>
          <a:bodyPr wrap="none" rtlCol="0">
            <a:spAutoFit/>
          </a:bodyPr>
          <a:lstStyle/>
          <a:p>
            <a:r>
              <a:rPr lang="en-US" b="1" dirty="0"/>
              <a:t>PROFESSOR: </a:t>
            </a:r>
            <a:r>
              <a:rPr lang="en-US" dirty="0"/>
              <a:t>Zhan Zhang</a:t>
            </a:r>
          </a:p>
        </p:txBody>
      </p:sp>
      <p:sp>
        <p:nvSpPr>
          <p:cNvPr id="26" name="TextBox 25">
            <a:extLst>
              <a:ext uri="{FF2B5EF4-FFF2-40B4-BE49-F238E27FC236}">
                <a16:creationId xmlns:a16="http://schemas.microsoft.com/office/drawing/2014/main" id="{DEE2AAEC-14D2-43DA-8F8A-6F83837D8CC4}"/>
              </a:ext>
            </a:extLst>
          </p:cNvPr>
          <p:cNvSpPr txBox="1"/>
          <p:nvPr/>
        </p:nvSpPr>
        <p:spPr>
          <a:xfrm>
            <a:off x="463779" y="6076413"/>
            <a:ext cx="4404283" cy="646331"/>
          </a:xfrm>
          <a:prstGeom prst="rect">
            <a:avLst/>
          </a:prstGeom>
          <a:noFill/>
        </p:spPr>
        <p:txBody>
          <a:bodyPr wrap="none" rtlCol="0">
            <a:spAutoFit/>
          </a:bodyPr>
          <a:lstStyle/>
          <a:p>
            <a:r>
              <a:rPr lang="en-US" b="1" dirty="0"/>
              <a:t>Prepared By: </a:t>
            </a:r>
            <a:r>
              <a:rPr lang="en-US" dirty="0"/>
              <a:t>Vidisha Sawant, Raj Mehta</a:t>
            </a:r>
          </a:p>
          <a:p>
            <a:r>
              <a:rPr lang="en-US" dirty="0"/>
              <a:t>	</a:t>
            </a:r>
            <a:r>
              <a:rPr lang="en-US"/>
              <a:t>       Prashant </a:t>
            </a:r>
            <a:r>
              <a:rPr lang="en-US" dirty="0"/>
              <a:t>Shinde, Neerav Poriya</a:t>
            </a:r>
          </a:p>
        </p:txBody>
      </p:sp>
    </p:spTree>
    <p:extLst>
      <p:ext uri="{BB962C8B-B14F-4D97-AF65-F5344CB8AC3E}">
        <p14:creationId xmlns:p14="http://schemas.microsoft.com/office/powerpoint/2010/main" val="2972550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Google Shape;119;p23" descr="Text&#10;&#10;Description automatically generated">
            <a:extLst>
              <a:ext uri="{FF2B5EF4-FFF2-40B4-BE49-F238E27FC236}">
                <a16:creationId xmlns:a16="http://schemas.microsoft.com/office/drawing/2014/main" id="{8EEB82FD-EBB8-4BD6-AA50-E45BD87FA4C4}"/>
              </a:ext>
            </a:extLst>
          </p:cNvPr>
          <p:cNvPicPr preferRelativeResize="0"/>
          <p:nvPr/>
        </p:nvPicPr>
        <p:blipFill rotWithShape="1">
          <a:blip r:embed="rId2"/>
          <a:srcRect t="25432" r="1" b="16767"/>
          <a:stretch/>
        </p:blipFill>
        <p:spPr>
          <a:xfrm>
            <a:off x="643467" y="2296417"/>
            <a:ext cx="5294716" cy="2922710"/>
          </a:xfrm>
          <a:prstGeom prst="rect">
            <a:avLst/>
          </a:prstGeom>
          <a:noFill/>
        </p:spPr>
      </p:pic>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Google Shape;108;p21" descr="Text&#10;&#10;Description automatically generated">
            <a:extLst>
              <a:ext uri="{FF2B5EF4-FFF2-40B4-BE49-F238E27FC236}">
                <a16:creationId xmlns:a16="http://schemas.microsoft.com/office/drawing/2014/main" id="{FA66B735-5A6F-4190-A11C-E0304CD12815}"/>
              </a:ext>
            </a:extLst>
          </p:cNvPr>
          <p:cNvPicPr preferRelativeResize="0"/>
          <p:nvPr/>
        </p:nvPicPr>
        <p:blipFill rotWithShape="1">
          <a:blip r:embed="rId3"/>
          <a:srcRect t="6849" b="34261"/>
          <a:stretch/>
        </p:blipFill>
        <p:spPr>
          <a:xfrm>
            <a:off x="6253817" y="2268901"/>
            <a:ext cx="5294715" cy="2977744"/>
          </a:xfrm>
          <a:prstGeom prst="rect">
            <a:avLst/>
          </a:prstGeom>
          <a:noFill/>
        </p:spPr>
      </p:pic>
      <p:sp>
        <p:nvSpPr>
          <p:cNvPr id="9" name="TextBox 8">
            <a:extLst>
              <a:ext uri="{FF2B5EF4-FFF2-40B4-BE49-F238E27FC236}">
                <a16:creationId xmlns:a16="http://schemas.microsoft.com/office/drawing/2014/main" id="{D8EB69C3-2BC1-4CD1-8E3B-404302A6FAF5}"/>
              </a:ext>
            </a:extLst>
          </p:cNvPr>
          <p:cNvSpPr txBox="1"/>
          <p:nvPr/>
        </p:nvSpPr>
        <p:spPr>
          <a:xfrm>
            <a:off x="643467" y="1605419"/>
            <a:ext cx="6097712" cy="341632"/>
          </a:xfrm>
          <a:prstGeom prst="rect">
            <a:avLst/>
          </a:prstGeom>
          <a:noFill/>
        </p:spPr>
        <p:txBody>
          <a:bodyPr wrap="square">
            <a:spAutoFit/>
          </a:bodyPr>
          <a:lstStyle/>
          <a:p>
            <a:pPr>
              <a:lnSpc>
                <a:spcPct val="90000"/>
              </a:lnSpc>
              <a:spcAft>
                <a:spcPts val="600"/>
              </a:spcAft>
            </a:pPr>
            <a:r>
              <a:rPr lang="en-US" sz="1800" dirty="0">
                <a:solidFill>
                  <a:srgbClr val="202124"/>
                </a:solidFill>
                <a:latin typeface="Roboto"/>
                <a:ea typeface="Roboto"/>
                <a:cs typeface="Roboto"/>
                <a:sym typeface="Roboto"/>
              </a:rPr>
              <a:t>What are the challenges after coming to the USA?</a:t>
            </a:r>
            <a:endParaRPr lang="en-US" sz="1800" dirty="0">
              <a:sym typeface="Calibri"/>
            </a:endParaRPr>
          </a:p>
        </p:txBody>
      </p:sp>
      <p:sp>
        <p:nvSpPr>
          <p:cNvPr id="11" name="TextBox 10">
            <a:extLst>
              <a:ext uri="{FF2B5EF4-FFF2-40B4-BE49-F238E27FC236}">
                <a16:creationId xmlns:a16="http://schemas.microsoft.com/office/drawing/2014/main" id="{99500332-0391-4008-A9F2-3B40178D1430}"/>
              </a:ext>
            </a:extLst>
          </p:cNvPr>
          <p:cNvSpPr txBox="1"/>
          <p:nvPr/>
        </p:nvSpPr>
        <p:spPr>
          <a:xfrm>
            <a:off x="6221734" y="1054168"/>
            <a:ext cx="5367315" cy="923330"/>
          </a:xfrm>
          <a:prstGeom prst="rect">
            <a:avLst/>
          </a:prstGeom>
          <a:noFill/>
        </p:spPr>
        <p:txBody>
          <a:bodyPr wrap="square">
            <a:spAutoFit/>
          </a:bodyPr>
          <a:lstStyle/>
          <a:p>
            <a:pPr lvl="0">
              <a:lnSpc>
                <a:spcPct val="90000"/>
              </a:lnSpc>
              <a:spcBef>
                <a:spcPts val="0"/>
              </a:spcBef>
              <a:spcAft>
                <a:spcPts val="600"/>
              </a:spcAft>
            </a:pPr>
            <a:r>
              <a:rPr lang="en-US" sz="2000" dirty="0">
                <a:sym typeface="Roboto"/>
              </a:rPr>
              <a:t>What other features than the ones listed above would you like to see in the application that you think is important?</a:t>
            </a:r>
            <a:endParaRPr lang="en-US" sz="2000" dirty="0">
              <a:sym typeface="Calibri"/>
            </a:endParaRPr>
          </a:p>
        </p:txBody>
      </p:sp>
    </p:spTree>
    <p:extLst>
      <p:ext uri="{BB962C8B-B14F-4D97-AF65-F5344CB8AC3E}">
        <p14:creationId xmlns:p14="http://schemas.microsoft.com/office/powerpoint/2010/main" val="2640644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78ADCE-7CE3-47E4-A3FD-6ADE13512685}"/>
              </a:ext>
            </a:extLst>
          </p:cNvPr>
          <p:cNvPicPr>
            <a:picLocks noChangeAspect="1"/>
          </p:cNvPicPr>
          <p:nvPr/>
        </p:nvPicPr>
        <p:blipFill>
          <a:blip r:embed="rId2"/>
          <a:stretch>
            <a:fillRect/>
          </a:stretch>
        </p:blipFill>
        <p:spPr>
          <a:xfrm>
            <a:off x="5319564" y="1561879"/>
            <a:ext cx="6567635" cy="4318221"/>
          </a:xfrm>
          <a:prstGeom prst="rect">
            <a:avLst/>
          </a:prstGeom>
        </p:spPr>
      </p:pic>
      <p:pic>
        <p:nvPicPr>
          <p:cNvPr id="4" name="Picture 3">
            <a:extLst>
              <a:ext uri="{FF2B5EF4-FFF2-40B4-BE49-F238E27FC236}">
                <a16:creationId xmlns:a16="http://schemas.microsoft.com/office/drawing/2014/main" id="{716BBA63-62A9-4183-8FA0-5188FA19EABB}"/>
              </a:ext>
            </a:extLst>
          </p:cNvPr>
          <p:cNvPicPr>
            <a:picLocks noChangeAspect="1"/>
          </p:cNvPicPr>
          <p:nvPr/>
        </p:nvPicPr>
        <p:blipFill>
          <a:blip r:embed="rId3"/>
          <a:stretch>
            <a:fillRect/>
          </a:stretch>
        </p:blipFill>
        <p:spPr>
          <a:xfrm>
            <a:off x="425130" y="418879"/>
            <a:ext cx="5670870" cy="508221"/>
          </a:xfrm>
          <a:prstGeom prst="rect">
            <a:avLst/>
          </a:prstGeom>
        </p:spPr>
      </p:pic>
      <p:sp>
        <p:nvSpPr>
          <p:cNvPr id="7" name="TextBox 6">
            <a:extLst>
              <a:ext uri="{FF2B5EF4-FFF2-40B4-BE49-F238E27FC236}">
                <a16:creationId xmlns:a16="http://schemas.microsoft.com/office/drawing/2014/main" id="{8ABB6F8C-7817-44CC-884D-502AF014405A}"/>
              </a:ext>
            </a:extLst>
          </p:cNvPr>
          <p:cNvSpPr txBox="1"/>
          <p:nvPr/>
        </p:nvSpPr>
        <p:spPr>
          <a:xfrm>
            <a:off x="425130" y="1091979"/>
            <a:ext cx="4894434" cy="5570756"/>
          </a:xfrm>
          <a:prstGeom prst="rect">
            <a:avLst/>
          </a:prstGeom>
          <a:noFill/>
        </p:spPr>
        <p:txBody>
          <a:bodyPr wrap="square">
            <a:spAutoFit/>
          </a:bodyPr>
          <a:lstStyle/>
          <a:p>
            <a:pPr>
              <a:lnSpc>
                <a:spcPct val="140000"/>
              </a:lnSpc>
            </a:pPr>
            <a:r>
              <a:rPr lang="en-US" sz="2400" dirty="0"/>
              <a:t>We were able to prioritize user requirements for the application based on feedback from surveys and interviews, and we used the ranking research approach to classify the necessary features into three categories:</a:t>
            </a:r>
          </a:p>
          <a:p>
            <a:pPr marL="285750" indent="-285750">
              <a:lnSpc>
                <a:spcPct val="140000"/>
              </a:lnSpc>
              <a:buFont typeface="Wingdings" panose="05000000000000000000" pitchFamily="2" charset="2"/>
              <a:buChar char="ü"/>
            </a:pPr>
            <a:r>
              <a:rPr lang="en-US" sz="2400" dirty="0"/>
              <a:t> High Priority</a:t>
            </a:r>
          </a:p>
          <a:p>
            <a:pPr marL="285750" indent="-285750">
              <a:lnSpc>
                <a:spcPct val="140000"/>
              </a:lnSpc>
              <a:buFont typeface="Wingdings" panose="05000000000000000000" pitchFamily="2" charset="2"/>
              <a:buChar char="ü"/>
            </a:pPr>
            <a:r>
              <a:rPr lang="en-US" sz="2400" dirty="0"/>
              <a:t> Medium Priority </a:t>
            </a:r>
          </a:p>
          <a:p>
            <a:pPr marL="285750" indent="-285750">
              <a:lnSpc>
                <a:spcPct val="140000"/>
              </a:lnSpc>
              <a:buFont typeface="Wingdings" panose="05000000000000000000" pitchFamily="2" charset="2"/>
              <a:buChar char="ü"/>
            </a:pPr>
            <a:r>
              <a:rPr lang="en-US" sz="2400" dirty="0"/>
              <a:t>Low Priority </a:t>
            </a:r>
          </a:p>
          <a:p>
            <a:endParaRPr lang="en-US" sz="2000" dirty="0"/>
          </a:p>
        </p:txBody>
      </p:sp>
    </p:spTree>
    <p:extLst>
      <p:ext uri="{BB962C8B-B14F-4D97-AF65-F5344CB8AC3E}">
        <p14:creationId xmlns:p14="http://schemas.microsoft.com/office/powerpoint/2010/main" val="2146268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FAEE9C-51DA-41D5-A9EF-4E224D65DB25}"/>
              </a:ext>
            </a:extLst>
          </p:cNvPr>
          <p:cNvPicPr>
            <a:picLocks noChangeAspect="1"/>
          </p:cNvPicPr>
          <p:nvPr/>
        </p:nvPicPr>
        <p:blipFill>
          <a:blip r:embed="rId2"/>
          <a:stretch>
            <a:fillRect/>
          </a:stretch>
        </p:blipFill>
        <p:spPr>
          <a:xfrm>
            <a:off x="1186856" y="0"/>
            <a:ext cx="9818288" cy="6858000"/>
          </a:xfrm>
          <a:prstGeom prst="rect">
            <a:avLst/>
          </a:prstGeom>
        </p:spPr>
      </p:pic>
    </p:spTree>
    <p:extLst>
      <p:ext uri="{BB962C8B-B14F-4D97-AF65-F5344CB8AC3E}">
        <p14:creationId xmlns:p14="http://schemas.microsoft.com/office/powerpoint/2010/main" val="2685832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213CA5-AEB9-43A6-B3D1-28E5F061E7DF}"/>
              </a:ext>
            </a:extLst>
          </p:cNvPr>
          <p:cNvPicPr>
            <a:picLocks noChangeAspect="1"/>
          </p:cNvPicPr>
          <p:nvPr/>
        </p:nvPicPr>
        <p:blipFill>
          <a:blip r:embed="rId2"/>
          <a:stretch>
            <a:fillRect/>
          </a:stretch>
        </p:blipFill>
        <p:spPr>
          <a:xfrm>
            <a:off x="1186856" y="0"/>
            <a:ext cx="9818288" cy="6858000"/>
          </a:xfrm>
          <a:prstGeom prst="rect">
            <a:avLst/>
          </a:prstGeom>
        </p:spPr>
      </p:pic>
    </p:spTree>
    <p:extLst>
      <p:ext uri="{BB962C8B-B14F-4D97-AF65-F5344CB8AC3E}">
        <p14:creationId xmlns:p14="http://schemas.microsoft.com/office/powerpoint/2010/main" val="3239589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D3E62-D8B1-483A-8A1D-B4A5A4772E54}"/>
              </a:ext>
            </a:extLst>
          </p:cNvPr>
          <p:cNvSpPr/>
          <p:nvPr/>
        </p:nvSpPr>
        <p:spPr>
          <a:xfrm>
            <a:off x="0" y="0"/>
            <a:ext cx="2916455" cy="6858000"/>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51AD90-4046-45B9-BACC-0F2E1CF636B7}"/>
              </a:ext>
            </a:extLst>
          </p:cNvPr>
          <p:cNvSpPr txBox="1"/>
          <p:nvPr/>
        </p:nvSpPr>
        <p:spPr>
          <a:xfrm>
            <a:off x="3297572" y="3047562"/>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D2B9B859-91D2-49FD-B9D4-D0BD33CDD56F}"/>
              </a:ext>
            </a:extLst>
          </p:cNvPr>
          <p:cNvPicPr>
            <a:picLocks noChangeAspect="1"/>
          </p:cNvPicPr>
          <p:nvPr/>
        </p:nvPicPr>
        <p:blipFill>
          <a:blip r:embed="rId2"/>
          <a:stretch>
            <a:fillRect/>
          </a:stretch>
        </p:blipFill>
        <p:spPr>
          <a:xfrm>
            <a:off x="3202102" y="2594053"/>
            <a:ext cx="4420120" cy="1100922"/>
          </a:xfrm>
          <a:prstGeom prst="rect">
            <a:avLst/>
          </a:prstGeom>
        </p:spPr>
      </p:pic>
    </p:spTree>
    <p:extLst>
      <p:ext uri="{BB962C8B-B14F-4D97-AF65-F5344CB8AC3E}">
        <p14:creationId xmlns:p14="http://schemas.microsoft.com/office/powerpoint/2010/main" val="103970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A37702-B373-44D1-AA19-98443920BAD1}"/>
              </a:ext>
            </a:extLst>
          </p:cNvPr>
          <p:cNvSpPr txBox="1"/>
          <p:nvPr/>
        </p:nvSpPr>
        <p:spPr>
          <a:xfrm>
            <a:off x="3714750" y="5219259"/>
            <a:ext cx="2781300" cy="1631216"/>
          </a:xfrm>
          <a:prstGeom prst="rect">
            <a:avLst/>
          </a:prstGeom>
          <a:noFill/>
        </p:spPr>
        <p:txBody>
          <a:bodyPr wrap="square">
            <a:spAutoFit/>
          </a:bodyPr>
          <a:lstStyle/>
          <a:p>
            <a:pPr algn="l"/>
            <a:r>
              <a:rPr lang="en-US" sz="2000" dirty="0">
                <a:solidFill>
                  <a:schemeClr val="accent1">
                    <a:lumMod val="50000"/>
                  </a:schemeClr>
                </a:solidFill>
              </a:rPr>
              <a:t>The very first design of</a:t>
            </a:r>
          </a:p>
          <a:p>
            <a:pPr algn="l"/>
            <a:r>
              <a:rPr lang="en-US" sz="2000" i="0" dirty="0">
                <a:solidFill>
                  <a:schemeClr val="accent1">
                    <a:lumMod val="50000"/>
                  </a:schemeClr>
                </a:solidFill>
                <a:effectLst/>
              </a:rPr>
              <a:t>Landing page. After this it went through various changes</a:t>
            </a:r>
            <a:br>
              <a:rPr lang="en-US" sz="2000" b="0" i="0" dirty="0">
                <a:solidFill>
                  <a:srgbClr val="000000"/>
                </a:solidFill>
                <a:effectLst/>
              </a:rPr>
            </a:br>
            <a:endParaRPr lang="en-US" sz="2000" dirty="0"/>
          </a:p>
        </p:txBody>
      </p:sp>
      <p:pic>
        <p:nvPicPr>
          <p:cNvPr id="5" name="Picture 4">
            <a:extLst>
              <a:ext uri="{FF2B5EF4-FFF2-40B4-BE49-F238E27FC236}">
                <a16:creationId xmlns:a16="http://schemas.microsoft.com/office/drawing/2014/main" id="{35116F90-DC3A-4C0D-99B2-FD70236490F6}"/>
              </a:ext>
            </a:extLst>
          </p:cNvPr>
          <p:cNvPicPr>
            <a:picLocks noChangeAspect="1"/>
          </p:cNvPicPr>
          <p:nvPr/>
        </p:nvPicPr>
        <p:blipFill>
          <a:blip r:embed="rId2"/>
          <a:stretch>
            <a:fillRect/>
          </a:stretch>
        </p:blipFill>
        <p:spPr>
          <a:xfrm>
            <a:off x="561974" y="404813"/>
            <a:ext cx="2686050" cy="400602"/>
          </a:xfrm>
          <a:prstGeom prst="rect">
            <a:avLst/>
          </a:prstGeom>
        </p:spPr>
      </p:pic>
      <p:pic>
        <p:nvPicPr>
          <p:cNvPr id="6" name="Picture 5" descr="Shape&#10;&#10;Description automatically generated">
            <a:extLst>
              <a:ext uri="{FF2B5EF4-FFF2-40B4-BE49-F238E27FC236}">
                <a16:creationId xmlns:a16="http://schemas.microsoft.com/office/drawing/2014/main" id="{2B7BF0C2-5713-4426-92E2-C2EABFB4B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974" y="1669428"/>
            <a:ext cx="3111499" cy="484011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descr="Diagram&#10;&#10;Description automatically generated">
            <a:extLst>
              <a:ext uri="{FF2B5EF4-FFF2-40B4-BE49-F238E27FC236}">
                <a16:creationId xmlns:a16="http://schemas.microsoft.com/office/drawing/2014/main" id="{23BC4116-4FA4-47CB-924C-C9EA2DACF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050" y="1722615"/>
            <a:ext cx="3111500" cy="478692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a:extLst>
              <a:ext uri="{FF2B5EF4-FFF2-40B4-BE49-F238E27FC236}">
                <a16:creationId xmlns:a16="http://schemas.microsoft.com/office/drawing/2014/main" id="{240D64E0-C0CD-4227-8800-2160B653221C}"/>
              </a:ext>
            </a:extLst>
          </p:cNvPr>
          <p:cNvSpPr txBox="1"/>
          <p:nvPr/>
        </p:nvSpPr>
        <p:spPr>
          <a:xfrm>
            <a:off x="9607550" y="5219259"/>
            <a:ext cx="2444750" cy="1631216"/>
          </a:xfrm>
          <a:prstGeom prst="rect">
            <a:avLst/>
          </a:prstGeom>
          <a:noFill/>
        </p:spPr>
        <p:txBody>
          <a:bodyPr wrap="square">
            <a:spAutoFit/>
          </a:bodyPr>
          <a:lstStyle/>
          <a:p>
            <a:pPr algn="l"/>
            <a:r>
              <a:rPr lang="en-US" sz="2000" dirty="0">
                <a:solidFill>
                  <a:schemeClr val="accent1">
                    <a:lumMod val="50000"/>
                  </a:schemeClr>
                </a:solidFill>
              </a:rPr>
              <a:t>University centric landing page, once user selects a university</a:t>
            </a:r>
            <a:br>
              <a:rPr lang="en-US" sz="2000" b="0" i="0" dirty="0">
                <a:solidFill>
                  <a:srgbClr val="000000"/>
                </a:solidFill>
                <a:effectLst/>
              </a:rPr>
            </a:br>
            <a:endParaRPr lang="en-US" sz="2000" dirty="0"/>
          </a:p>
        </p:txBody>
      </p:sp>
      <p:sp>
        <p:nvSpPr>
          <p:cNvPr id="9" name="TextBox 8">
            <a:extLst>
              <a:ext uri="{FF2B5EF4-FFF2-40B4-BE49-F238E27FC236}">
                <a16:creationId xmlns:a16="http://schemas.microsoft.com/office/drawing/2014/main" id="{193337C8-2BFE-47E1-8FAC-ACB242EB6FF7}"/>
              </a:ext>
            </a:extLst>
          </p:cNvPr>
          <p:cNvSpPr txBox="1"/>
          <p:nvPr/>
        </p:nvSpPr>
        <p:spPr>
          <a:xfrm>
            <a:off x="561974" y="1011966"/>
            <a:ext cx="4350678" cy="400110"/>
          </a:xfrm>
          <a:prstGeom prst="rect">
            <a:avLst/>
          </a:prstGeom>
          <a:solidFill>
            <a:srgbClr val="FFD100"/>
          </a:solidFill>
        </p:spPr>
        <p:txBody>
          <a:bodyPr wrap="none" rtlCol="0">
            <a:spAutoFit/>
          </a:bodyPr>
          <a:lstStyle/>
          <a:p>
            <a:pPr algn="l"/>
            <a:r>
              <a:rPr lang="en-US" sz="2000" b="0" i="0" dirty="0">
                <a:solidFill>
                  <a:srgbClr val="000000"/>
                </a:solidFill>
                <a:effectLst/>
              </a:rPr>
              <a:t>See the interactive paper sketches </a:t>
            </a:r>
            <a:r>
              <a:rPr lang="en-US" sz="2000" b="0" i="0" dirty="0">
                <a:solidFill>
                  <a:srgbClr val="000000"/>
                </a:solidFill>
                <a:effectLst/>
                <a:hlinkClick r:id="rId5"/>
              </a:rPr>
              <a:t>here</a:t>
            </a:r>
            <a:r>
              <a:rPr lang="en-US" sz="2000" b="0" i="0" dirty="0">
                <a:solidFill>
                  <a:srgbClr val="000000"/>
                </a:solidFill>
                <a:effectLst/>
              </a:rPr>
              <a:t>.</a:t>
            </a:r>
          </a:p>
        </p:txBody>
      </p:sp>
    </p:spTree>
    <p:extLst>
      <p:ext uri="{BB962C8B-B14F-4D97-AF65-F5344CB8AC3E}">
        <p14:creationId xmlns:p14="http://schemas.microsoft.com/office/powerpoint/2010/main" val="1289539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116F90-DC3A-4C0D-99B2-FD70236490F6}"/>
              </a:ext>
            </a:extLst>
          </p:cNvPr>
          <p:cNvPicPr>
            <a:picLocks noChangeAspect="1"/>
          </p:cNvPicPr>
          <p:nvPr/>
        </p:nvPicPr>
        <p:blipFill>
          <a:blip r:embed="rId2"/>
          <a:stretch>
            <a:fillRect/>
          </a:stretch>
        </p:blipFill>
        <p:spPr>
          <a:xfrm>
            <a:off x="561974" y="404813"/>
            <a:ext cx="2686050" cy="400602"/>
          </a:xfrm>
          <a:prstGeom prst="rect">
            <a:avLst/>
          </a:prstGeom>
        </p:spPr>
      </p:pic>
      <p:pic>
        <p:nvPicPr>
          <p:cNvPr id="9" name="Content Placeholder 3" descr="Text, letter&#10;&#10;Description automatically generated">
            <a:extLst>
              <a:ext uri="{FF2B5EF4-FFF2-40B4-BE49-F238E27FC236}">
                <a16:creationId xmlns:a16="http://schemas.microsoft.com/office/drawing/2014/main" id="{ABB135ED-BACD-4FFC-8777-55B788B58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76" y="2478724"/>
            <a:ext cx="3524400" cy="325125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Picture 13" descr="Text&#10;&#10;Description automatically generated">
            <a:extLst>
              <a:ext uri="{FF2B5EF4-FFF2-40B4-BE49-F238E27FC236}">
                <a16:creationId xmlns:a16="http://schemas.microsoft.com/office/drawing/2014/main" id="{043FE0A7-07C2-4FA9-B58D-FD61BF379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3277" y="2478724"/>
            <a:ext cx="1803400" cy="20891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descr="Text, letter&#10;&#10;Description automatically generated">
            <a:extLst>
              <a:ext uri="{FF2B5EF4-FFF2-40B4-BE49-F238E27FC236}">
                <a16:creationId xmlns:a16="http://schemas.microsoft.com/office/drawing/2014/main" id="{E2715367-38C4-4297-AD96-56D9AE68F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3302" y="2478725"/>
            <a:ext cx="2038349" cy="208914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6" name="Content Placeholder 3" descr="A piece of paper with writing on it&#10;&#10;Description automatically generated with medium confidence">
            <a:extLst>
              <a:ext uri="{FF2B5EF4-FFF2-40B4-BE49-F238E27FC236}">
                <a16:creationId xmlns:a16="http://schemas.microsoft.com/office/drawing/2014/main" id="{886F04B1-AB07-4277-AC8A-F0306FBFBA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2279" y="2478724"/>
            <a:ext cx="3308350" cy="29527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 name="TextBox 1">
            <a:extLst>
              <a:ext uri="{FF2B5EF4-FFF2-40B4-BE49-F238E27FC236}">
                <a16:creationId xmlns:a16="http://schemas.microsoft.com/office/drawing/2014/main" id="{28368C96-9E3D-4481-AAE8-CF75A8C2D0CE}"/>
              </a:ext>
            </a:extLst>
          </p:cNvPr>
          <p:cNvSpPr txBox="1"/>
          <p:nvPr/>
        </p:nvSpPr>
        <p:spPr>
          <a:xfrm>
            <a:off x="5384149" y="1892300"/>
            <a:ext cx="2058256" cy="400110"/>
          </a:xfrm>
          <a:prstGeom prst="rect">
            <a:avLst/>
          </a:prstGeom>
          <a:noFill/>
        </p:spPr>
        <p:txBody>
          <a:bodyPr wrap="none" rtlCol="0">
            <a:spAutoFit/>
          </a:bodyPr>
          <a:lstStyle/>
          <a:p>
            <a:r>
              <a:rPr lang="en-US" sz="2000" dirty="0"/>
              <a:t>Dropdown Menus</a:t>
            </a:r>
          </a:p>
        </p:txBody>
      </p:sp>
      <p:sp>
        <p:nvSpPr>
          <p:cNvPr id="17" name="TextBox 16">
            <a:extLst>
              <a:ext uri="{FF2B5EF4-FFF2-40B4-BE49-F238E27FC236}">
                <a16:creationId xmlns:a16="http://schemas.microsoft.com/office/drawing/2014/main" id="{F5D21D43-1DCC-40CA-937C-2A74C5EED8FA}"/>
              </a:ext>
            </a:extLst>
          </p:cNvPr>
          <p:cNvSpPr txBox="1"/>
          <p:nvPr/>
        </p:nvSpPr>
        <p:spPr>
          <a:xfrm>
            <a:off x="1032702" y="1892300"/>
            <a:ext cx="1953548" cy="400110"/>
          </a:xfrm>
          <a:prstGeom prst="rect">
            <a:avLst/>
          </a:prstGeom>
          <a:noFill/>
        </p:spPr>
        <p:txBody>
          <a:bodyPr wrap="none" rtlCol="0">
            <a:spAutoFit/>
          </a:bodyPr>
          <a:lstStyle/>
          <a:p>
            <a:r>
              <a:rPr lang="en-US" sz="2000" dirty="0"/>
              <a:t>Mentorship Page</a:t>
            </a:r>
          </a:p>
        </p:txBody>
      </p:sp>
      <p:sp>
        <p:nvSpPr>
          <p:cNvPr id="18" name="TextBox 17">
            <a:extLst>
              <a:ext uri="{FF2B5EF4-FFF2-40B4-BE49-F238E27FC236}">
                <a16:creationId xmlns:a16="http://schemas.microsoft.com/office/drawing/2014/main" id="{DFCF1AD4-5C45-4D69-B596-AC838A05DD49}"/>
              </a:ext>
            </a:extLst>
          </p:cNvPr>
          <p:cNvSpPr txBox="1"/>
          <p:nvPr/>
        </p:nvSpPr>
        <p:spPr>
          <a:xfrm>
            <a:off x="9516612" y="1892300"/>
            <a:ext cx="1419684" cy="400110"/>
          </a:xfrm>
          <a:prstGeom prst="rect">
            <a:avLst/>
          </a:prstGeom>
          <a:noFill/>
        </p:spPr>
        <p:txBody>
          <a:bodyPr wrap="none" rtlCol="0">
            <a:spAutoFit/>
          </a:bodyPr>
          <a:lstStyle/>
          <a:p>
            <a:r>
              <a:rPr lang="en-US" sz="2000" dirty="0"/>
              <a:t>Events Page</a:t>
            </a:r>
          </a:p>
        </p:txBody>
      </p:sp>
    </p:spTree>
    <p:extLst>
      <p:ext uri="{BB962C8B-B14F-4D97-AF65-F5344CB8AC3E}">
        <p14:creationId xmlns:p14="http://schemas.microsoft.com/office/powerpoint/2010/main" val="4170993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D3E62-D8B1-483A-8A1D-B4A5A4772E54}"/>
              </a:ext>
            </a:extLst>
          </p:cNvPr>
          <p:cNvSpPr/>
          <p:nvPr/>
        </p:nvSpPr>
        <p:spPr>
          <a:xfrm>
            <a:off x="0" y="0"/>
            <a:ext cx="2916455" cy="6858000"/>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51AD90-4046-45B9-BACC-0F2E1CF636B7}"/>
              </a:ext>
            </a:extLst>
          </p:cNvPr>
          <p:cNvSpPr txBox="1"/>
          <p:nvPr/>
        </p:nvSpPr>
        <p:spPr>
          <a:xfrm>
            <a:off x="3297572" y="3047562"/>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DA17595E-697F-4646-96BD-B4BAD59C5C29}"/>
              </a:ext>
            </a:extLst>
          </p:cNvPr>
          <p:cNvPicPr>
            <a:picLocks noChangeAspect="1"/>
          </p:cNvPicPr>
          <p:nvPr/>
        </p:nvPicPr>
        <p:blipFill>
          <a:blip r:embed="rId2"/>
          <a:stretch>
            <a:fillRect/>
          </a:stretch>
        </p:blipFill>
        <p:spPr>
          <a:xfrm>
            <a:off x="3403602" y="2847986"/>
            <a:ext cx="7637128" cy="768483"/>
          </a:xfrm>
          <a:prstGeom prst="rect">
            <a:avLst/>
          </a:prstGeom>
        </p:spPr>
      </p:pic>
    </p:spTree>
    <p:extLst>
      <p:ext uri="{BB962C8B-B14F-4D97-AF65-F5344CB8AC3E}">
        <p14:creationId xmlns:p14="http://schemas.microsoft.com/office/powerpoint/2010/main" val="1545384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6FF46A-34EF-44D4-A3FF-E75E0EDBCFD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4921" y="1505001"/>
            <a:ext cx="6019149" cy="4337000"/>
          </a:xfrm>
          <a:prstGeom prst="rect">
            <a:avLst/>
          </a:prstGeom>
        </p:spPr>
      </p:pic>
      <p:sp>
        <p:nvSpPr>
          <p:cNvPr id="6" name="TextBox 5">
            <a:extLst>
              <a:ext uri="{FF2B5EF4-FFF2-40B4-BE49-F238E27FC236}">
                <a16:creationId xmlns:a16="http://schemas.microsoft.com/office/drawing/2014/main" id="{AFB77B05-E00D-4C05-B057-83DA600919C5}"/>
              </a:ext>
            </a:extLst>
          </p:cNvPr>
          <p:cNvSpPr txBox="1"/>
          <p:nvPr/>
        </p:nvSpPr>
        <p:spPr>
          <a:xfrm>
            <a:off x="279399" y="1581170"/>
            <a:ext cx="4889501" cy="4401205"/>
          </a:xfrm>
          <a:prstGeom prst="rect">
            <a:avLst/>
          </a:prstGeom>
          <a:noFill/>
        </p:spPr>
        <p:txBody>
          <a:bodyPr wrap="square">
            <a:spAutoFit/>
          </a:bodyPr>
          <a:lstStyle/>
          <a:p>
            <a:pPr marL="342900" indent="-342900">
              <a:buFont typeface="Wingdings" panose="05000000000000000000" pitchFamily="2" charset="2"/>
              <a:buChar char="ü"/>
            </a:pPr>
            <a:r>
              <a:rPr lang="en-US" sz="2000" dirty="0"/>
              <a:t>Our goal was to make the web application </a:t>
            </a:r>
            <a:r>
              <a:rPr lang="en-US" sz="2000" b="1" dirty="0"/>
              <a:t>interactive</a:t>
            </a:r>
            <a:r>
              <a:rPr lang="en-US" sz="2000" dirty="0"/>
              <a:t> and </a:t>
            </a:r>
            <a:r>
              <a:rPr lang="en-US" sz="2000" b="1" dirty="0"/>
              <a:t>easy to use</a:t>
            </a:r>
            <a:r>
              <a:rPr lang="en-US" sz="2000" dirty="0"/>
              <a:t>. This is the reason why we decided to go with two main categories that are </a:t>
            </a:r>
            <a:r>
              <a:rPr lang="en-US" sz="2000" b="1" dirty="0"/>
              <a:t>University centric </a:t>
            </a:r>
            <a:r>
              <a:rPr lang="en-US" sz="2000" dirty="0"/>
              <a:t>and </a:t>
            </a:r>
            <a:r>
              <a:rPr lang="en-US" sz="2000" b="1" dirty="0"/>
              <a:t>Non-University centric</a:t>
            </a:r>
            <a:r>
              <a:rPr lang="en-US" sz="2000" dirty="0"/>
              <a:t>. </a:t>
            </a:r>
          </a:p>
          <a:p>
            <a:pPr marL="342900" indent="-342900">
              <a:buFont typeface="Wingdings" panose="05000000000000000000" pitchFamily="2" charset="2"/>
              <a:buChar char="ü"/>
            </a:pPr>
            <a:r>
              <a:rPr lang="en-US" sz="2000" dirty="0"/>
              <a:t>Our landing page is Non – University centric which consists of sub-categories such as </a:t>
            </a:r>
            <a:r>
              <a:rPr lang="en-US" sz="2000" b="1" dirty="0"/>
              <a:t>Select University </a:t>
            </a:r>
            <a:r>
              <a:rPr lang="en-US" sz="2000" dirty="0"/>
              <a:t>which will take you to the specific university-centric page, </a:t>
            </a:r>
            <a:r>
              <a:rPr lang="en-US" sz="2000" b="1" dirty="0"/>
              <a:t>Opening a bank account, SSN, State id/ License, and Accommodation.</a:t>
            </a:r>
          </a:p>
          <a:p>
            <a:pPr marL="342900" indent="-342900">
              <a:buFont typeface="Wingdings" panose="05000000000000000000" pitchFamily="2" charset="2"/>
              <a:buChar char="ü"/>
            </a:pPr>
            <a:r>
              <a:rPr lang="en-US" sz="2000" dirty="0"/>
              <a:t>Our University Centric page consists of the </a:t>
            </a:r>
            <a:r>
              <a:rPr lang="en-US" sz="2000" b="1" dirty="0"/>
              <a:t>Mentorship program, on-campus, Events, and Immunization. </a:t>
            </a:r>
          </a:p>
        </p:txBody>
      </p:sp>
      <p:pic>
        <p:nvPicPr>
          <p:cNvPr id="8" name="Picture 7">
            <a:extLst>
              <a:ext uri="{FF2B5EF4-FFF2-40B4-BE49-F238E27FC236}">
                <a16:creationId xmlns:a16="http://schemas.microsoft.com/office/drawing/2014/main" id="{143C43B1-A161-4A8C-A82F-A5366207A2ED}"/>
              </a:ext>
            </a:extLst>
          </p:cNvPr>
          <p:cNvPicPr>
            <a:picLocks noChangeAspect="1"/>
          </p:cNvPicPr>
          <p:nvPr/>
        </p:nvPicPr>
        <p:blipFill>
          <a:blip r:embed="rId3"/>
          <a:stretch>
            <a:fillRect/>
          </a:stretch>
        </p:blipFill>
        <p:spPr>
          <a:xfrm>
            <a:off x="279400" y="336242"/>
            <a:ext cx="3530600" cy="496212"/>
          </a:xfrm>
          <a:prstGeom prst="rect">
            <a:avLst/>
          </a:prstGeom>
        </p:spPr>
      </p:pic>
      <p:pic>
        <p:nvPicPr>
          <p:cNvPr id="9" name="Picture 8" descr="Background pattern&#10;&#10;Description automatically generated">
            <a:extLst>
              <a:ext uri="{FF2B5EF4-FFF2-40B4-BE49-F238E27FC236}">
                <a16:creationId xmlns:a16="http://schemas.microsoft.com/office/drawing/2014/main" id="{A5294421-4615-4D63-B526-B871C335D9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3899" y="2870198"/>
            <a:ext cx="1439382" cy="31121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picture containing shape&#10;&#10;Description automatically generated">
            <a:extLst>
              <a:ext uri="{FF2B5EF4-FFF2-40B4-BE49-F238E27FC236}">
                <a16:creationId xmlns:a16="http://schemas.microsoft.com/office/drawing/2014/main" id="{84C65F2B-54ED-4DDC-8EFA-54AB6BF72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3406" y="2791071"/>
            <a:ext cx="1603010" cy="3231875"/>
          </a:xfrm>
          <a:prstGeom prst="rect">
            <a:avLst/>
          </a:prstGeom>
        </p:spPr>
      </p:pic>
      <p:sp>
        <p:nvSpPr>
          <p:cNvPr id="11" name="TextBox 10">
            <a:extLst>
              <a:ext uri="{FF2B5EF4-FFF2-40B4-BE49-F238E27FC236}">
                <a16:creationId xmlns:a16="http://schemas.microsoft.com/office/drawing/2014/main" id="{DEF3303E-57AD-42EC-AEDF-941838D2413D}"/>
              </a:ext>
            </a:extLst>
          </p:cNvPr>
          <p:cNvSpPr txBox="1"/>
          <p:nvPr/>
        </p:nvSpPr>
        <p:spPr>
          <a:xfrm>
            <a:off x="279399" y="951795"/>
            <a:ext cx="3347007" cy="400110"/>
          </a:xfrm>
          <a:prstGeom prst="rect">
            <a:avLst/>
          </a:prstGeom>
          <a:solidFill>
            <a:srgbClr val="FFD100"/>
          </a:solidFill>
        </p:spPr>
        <p:txBody>
          <a:bodyPr wrap="none" rtlCol="0">
            <a:spAutoFit/>
          </a:bodyPr>
          <a:lstStyle/>
          <a:p>
            <a:pPr algn="l"/>
            <a:r>
              <a:rPr lang="en-US" sz="2000" b="0" i="0" dirty="0">
                <a:solidFill>
                  <a:srgbClr val="000000"/>
                </a:solidFill>
                <a:effectLst/>
              </a:rPr>
              <a:t>See the </a:t>
            </a:r>
            <a:r>
              <a:rPr lang="en-US" sz="2000" dirty="0">
                <a:solidFill>
                  <a:srgbClr val="000000"/>
                </a:solidFill>
              </a:rPr>
              <a:t>F</a:t>
            </a:r>
            <a:r>
              <a:rPr lang="en-US" sz="2000" b="0" i="0" dirty="0">
                <a:solidFill>
                  <a:srgbClr val="000000"/>
                </a:solidFill>
                <a:effectLst/>
              </a:rPr>
              <a:t>igma prototype </a:t>
            </a:r>
            <a:r>
              <a:rPr lang="en-US" sz="2000" b="0" i="0" dirty="0">
                <a:solidFill>
                  <a:srgbClr val="000000"/>
                </a:solidFill>
                <a:effectLst/>
                <a:hlinkClick r:id="rId6"/>
              </a:rPr>
              <a:t>here</a:t>
            </a:r>
            <a:r>
              <a:rPr lang="en-US" sz="2000" b="0" i="0" dirty="0">
                <a:solidFill>
                  <a:srgbClr val="000000"/>
                </a:solidFill>
                <a:effectLst/>
              </a:rPr>
              <a:t>.</a:t>
            </a:r>
          </a:p>
        </p:txBody>
      </p:sp>
    </p:spTree>
    <p:extLst>
      <p:ext uri="{BB962C8B-B14F-4D97-AF65-F5344CB8AC3E}">
        <p14:creationId xmlns:p14="http://schemas.microsoft.com/office/powerpoint/2010/main" val="38285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5DE135-497A-459A-A26A-24B5B75845AE}"/>
              </a:ext>
            </a:extLst>
          </p:cNvPr>
          <p:cNvPicPr>
            <a:picLocks noChangeAspect="1"/>
          </p:cNvPicPr>
          <p:nvPr/>
        </p:nvPicPr>
        <p:blipFill>
          <a:blip r:embed="rId3"/>
          <a:stretch>
            <a:fillRect/>
          </a:stretch>
        </p:blipFill>
        <p:spPr>
          <a:xfrm>
            <a:off x="1046289" y="1018725"/>
            <a:ext cx="2556120" cy="1307273"/>
          </a:xfrm>
          <a:prstGeom prst="rect">
            <a:avLst/>
          </a:prstGeom>
        </p:spPr>
      </p:pic>
      <p:sp>
        <p:nvSpPr>
          <p:cNvPr id="11" name="TextBox 10">
            <a:extLst>
              <a:ext uri="{FF2B5EF4-FFF2-40B4-BE49-F238E27FC236}">
                <a16:creationId xmlns:a16="http://schemas.microsoft.com/office/drawing/2014/main" id="{A2ECB621-A226-42FE-8BE8-D795014DD0C2}"/>
              </a:ext>
            </a:extLst>
          </p:cNvPr>
          <p:cNvSpPr txBox="1"/>
          <p:nvPr/>
        </p:nvSpPr>
        <p:spPr>
          <a:xfrm>
            <a:off x="1046289" y="493355"/>
            <a:ext cx="2028330" cy="400110"/>
          </a:xfrm>
          <a:prstGeom prst="rect">
            <a:avLst/>
          </a:prstGeom>
          <a:noFill/>
        </p:spPr>
        <p:txBody>
          <a:bodyPr wrap="square">
            <a:spAutoFit/>
          </a:bodyPr>
          <a:lstStyle/>
          <a:p>
            <a:r>
              <a:rPr lang="en-US" sz="2000" u="sng" dirty="0">
                <a:solidFill>
                  <a:schemeClr val="accent1">
                    <a:lumMod val="50000"/>
                  </a:schemeClr>
                </a:solidFill>
                <a:effectLst/>
              </a:rPr>
              <a:t>PRIMARY COLORS</a:t>
            </a:r>
            <a:endParaRPr lang="en-US" sz="2000" u="sng" dirty="0">
              <a:solidFill>
                <a:schemeClr val="accent1">
                  <a:lumMod val="50000"/>
                </a:schemeClr>
              </a:solidFill>
            </a:endParaRPr>
          </a:p>
        </p:txBody>
      </p:sp>
      <p:pic>
        <p:nvPicPr>
          <p:cNvPr id="13" name="Picture 12">
            <a:extLst>
              <a:ext uri="{FF2B5EF4-FFF2-40B4-BE49-F238E27FC236}">
                <a16:creationId xmlns:a16="http://schemas.microsoft.com/office/drawing/2014/main" id="{12116490-3DA8-4B71-8F68-A38CF13896A4}"/>
              </a:ext>
            </a:extLst>
          </p:cNvPr>
          <p:cNvPicPr>
            <a:picLocks noChangeAspect="1"/>
          </p:cNvPicPr>
          <p:nvPr/>
        </p:nvPicPr>
        <p:blipFill>
          <a:blip r:embed="rId4"/>
          <a:stretch>
            <a:fillRect/>
          </a:stretch>
        </p:blipFill>
        <p:spPr>
          <a:xfrm>
            <a:off x="1071128" y="3113705"/>
            <a:ext cx="2605004" cy="1307273"/>
          </a:xfrm>
          <a:prstGeom prst="rect">
            <a:avLst/>
          </a:prstGeom>
        </p:spPr>
      </p:pic>
      <p:sp>
        <p:nvSpPr>
          <p:cNvPr id="14" name="TextBox 13">
            <a:extLst>
              <a:ext uri="{FF2B5EF4-FFF2-40B4-BE49-F238E27FC236}">
                <a16:creationId xmlns:a16="http://schemas.microsoft.com/office/drawing/2014/main" id="{2B879688-66BF-47EF-9112-01CA03CDB618}"/>
              </a:ext>
            </a:extLst>
          </p:cNvPr>
          <p:cNvSpPr txBox="1"/>
          <p:nvPr/>
        </p:nvSpPr>
        <p:spPr>
          <a:xfrm>
            <a:off x="1071128" y="2625190"/>
            <a:ext cx="2328050" cy="400110"/>
          </a:xfrm>
          <a:prstGeom prst="rect">
            <a:avLst/>
          </a:prstGeom>
          <a:noFill/>
        </p:spPr>
        <p:txBody>
          <a:bodyPr wrap="square">
            <a:spAutoFit/>
          </a:bodyPr>
          <a:lstStyle/>
          <a:p>
            <a:r>
              <a:rPr lang="en-US" sz="2000" u="sng" dirty="0">
                <a:solidFill>
                  <a:schemeClr val="accent1">
                    <a:lumMod val="50000"/>
                  </a:schemeClr>
                </a:solidFill>
                <a:effectLst/>
              </a:rPr>
              <a:t>SECONDARY COLORS</a:t>
            </a:r>
            <a:endParaRPr lang="en-US" sz="2000" u="sng" dirty="0">
              <a:solidFill>
                <a:schemeClr val="accent1">
                  <a:lumMod val="50000"/>
                </a:schemeClr>
              </a:solidFill>
            </a:endParaRPr>
          </a:p>
        </p:txBody>
      </p:sp>
      <p:pic>
        <p:nvPicPr>
          <p:cNvPr id="16" name="Picture 15">
            <a:extLst>
              <a:ext uri="{FF2B5EF4-FFF2-40B4-BE49-F238E27FC236}">
                <a16:creationId xmlns:a16="http://schemas.microsoft.com/office/drawing/2014/main" id="{43540B1F-6C5B-44E9-B593-3D0B106E1B85}"/>
              </a:ext>
            </a:extLst>
          </p:cNvPr>
          <p:cNvPicPr>
            <a:picLocks noChangeAspect="1"/>
          </p:cNvPicPr>
          <p:nvPr/>
        </p:nvPicPr>
        <p:blipFill>
          <a:blip r:embed="rId5"/>
          <a:stretch>
            <a:fillRect/>
          </a:stretch>
        </p:blipFill>
        <p:spPr>
          <a:xfrm>
            <a:off x="1046289" y="5169501"/>
            <a:ext cx="2372072" cy="857421"/>
          </a:xfrm>
          <a:prstGeom prst="rect">
            <a:avLst/>
          </a:prstGeom>
        </p:spPr>
      </p:pic>
      <p:sp>
        <p:nvSpPr>
          <p:cNvPr id="17" name="TextBox 16">
            <a:extLst>
              <a:ext uri="{FF2B5EF4-FFF2-40B4-BE49-F238E27FC236}">
                <a16:creationId xmlns:a16="http://schemas.microsoft.com/office/drawing/2014/main" id="{0B9315E9-E4BF-4428-BFD6-EB0352E0349F}"/>
              </a:ext>
            </a:extLst>
          </p:cNvPr>
          <p:cNvSpPr txBox="1"/>
          <p:nvPr/>
        </p:nvSpPr>
        <p:spPr>
          <a:xfrm>
            <a:off x="1046289" y="4631244"/>
            <a:ext cx="1913465" cy="400110"/>
          </a:xfrm>
          <a:prstGeom prst="rect">
            <a:avLst/>
          </a:prstGeom>
          <a:noFill/>
        </p:spPr>
        <p:txBody>
          <a:bodyPr wrap="square">
            <a:spAutoFit/>
          </a:bodyPr>
          <a:lstStyle/>
          <a:p>
            <a:r>
              <a:rPr lang="en-US" sz="2000" u="sng" dirty="0">
                <a:solidFill>
                  <a:schemeClr val="accent1">
                    <a:lumMod val="50000"/>
                  </a:schemeClr>
                </a:solidFill>
              </a:rPr>
              <a:t>WEBSITE FONTS </a:t>
            </a:r>
          </a:p>
        </p:txBody>
      </p:sp>
      <p:sp>
        <p:nvSpPr>
          <p:cNvPr id="22" name="TextBox 21">
            <a:extLst>
              <a:ext uri="{FF2B5EF4-FFF2-40B4-BE49-F238E27FC236}">
                <a16:creationId xmlns:a16="http://schemas.microsoft.com/office/drawing/2014/main" id="{6C486A11-05BB-4114-9165-4ABBA04E7F61}"/>
              </a:ext>
            </a:extLst>
          </p:cNvPr>
          <p:cNvSpPr txBox="1"/>
          <p:nvPr/>
        </p:nvSpPr>
        <p:spPr>
          <a:xfrm>
            <a:off x="4488352" y="493355"/>
            <a:ext cx="1913465" cy="400110"/>
          </a:xfrm>
          <a:prstGeom prst="rect">
            <a:avLst/>
          </a:prstGeom>
          <a:noFill/>
        </p:spPr>
        <p:txBody>
          <a:bodyPr wrap="square">
            <a:spAutoFit/>
          </a:bodyPr>
          <a:lstStyle/>
          <a:p>
            <a:r>
              <a:rPr lang="en-US" sz="2000" u="sng" dirty="0">
                <a:solidFill>
                  <a:schemeClr val="accent1">
                    <a:lumMod val="50000"/>
                  </a:schemeClr>
                </a:solidFill>
              </a:rPr>
              <a:t>BUTTON DESIGN </a:t>
            </a:r>
          </a:p>
        </p:txBody>
      </p:sp>
      <p:pic>
        <p:nvPicPr>
          <p:cNvPr id="26" name="Picture 25">
            <a:extLst>
              <a:ext uri="{FF2B5EF4-FFF2-40B4-BE49-F238E27FC236}">
                <a16:creationId xmlns:a16="http://schemas.microsoft.com/office/drawing/2014/main" id="{D75AD662-BF7B-4289-8D34-B6B9A5BAA3ED}"/>
              </a:ext>
            </a:extLst>
          </p:cNvPr>
          <p:cNvPicPr>
            <a:picLocks noChangeAspect="1"/>
          </p:cNvPicPr>
          <p:nvPr/>
        </p:nvPicPr>
        <p:blipFill>
          <a:blip r:embed="rId6"/>
          <a:stretch>
            <a:fillRect/>
          </a:stretch>
        </p:blipFill>
        <p:spPr>
          <a:xfrm>
            <a:off x="4453934" y="1546450"/>
            <a:ext cx="2977159" cy="1478850"/>
          </a:xfrm>
          <a:prstGeom prst="rect">
            <a:avLst/>
          </a:prstGeom>
        </p:spPr>
      </p:pic>
      <p:sp>
        <p:nvSpPr>
          <p:cNvPr id="27" name="TextBox 26">
            <a:extLst>
              <a:ext uri="{FF2B5EF4-FFF2-40B4-BE49-F238E27FC236}">
                <a16:creationId xmlns:a16="http://schemas.microsoft.com/office/drawing/2014/main" id="{F2F2D1BE-3538-487A-9D7D-6EE689E6650A}"/>
              </a:ext>
            </a:extLst>
          </p:cNvPr>
          <p:cNvSpPr txBox="1"/>
          <p:nvPr/>
        </p:nvSpPr>
        <p:spPr>
          <a:xfrm>
            <a:off x="4488351" y="3189830"/>
            <a:ext cx="1913465" cy="400110"/>
          </a:xfrm>
          <a:prstGeom prst="rect">
            <a:avLst/>
          </a:prstGeom>
          <a:noFill/>
        </p:spPr>
        <p:txBody>
          <a:bodyPr wrap="square">
            <a:spAutoFit/>
          </a:bodyPr>
          <a:lstStyle/>
          <a:p>
            <a:r>
              <a:rPr lang="en-US" sz="2000" u="sng" dirty="0">
                <a:solidFill>
                  <a:schemeClr val="accent1">
                    <a:lumMod val="50000"/>
                  </a:schemeClr>
                </a:solidFill>
              </a:rPr>
              <a:t>CARD DESIGN </a:t>
            </a:r>
          </a:p>
        </p:txBody>
      </p:sp>
      <p:pic>
        <p:nvPicPr>
          <p:cNvPr id="29" name="Picture 28">
            <a:extLst>
              <a:ext uri="{FF2B5EF4-FFF2-40B4-BE49-F238E27FC236}">
                <a16:creationId xmlns:a16="http://schemas.microsoft.com/office/drawing/2014/main" id="{8F5584E1-7A46-466F-B905-6C0F1416AE7E}"/>
              </a:ext>
            </a:extLst>
          </p:cNvPr>
          <p:cNvPicPr>
            <a:picLocks noChangeAspect="1"/>
          </p:cNvPicPr>
          <p:nvPr/>
        </p:nvPicPr>
        <p:blipFill>
          <a:blip r:embed="rId7"/>
          <a:stretch>
            <a:fillRect/>
          </a:stretch>
        </p:blipFill>
        <p:spPr>
          <a:xfrm>
            <a:off x="7798466" y="1018725"/>
            <a:ext cx="3922746" cy="4606184"/>
          </a:xfrm>
          <a:prstGeom prst="rect">
            <a:avLst/>
          </a:prstGeom>
        </p:spPr>
      </p:pic>
      <p:sp>
        <p:nvSpPr>
          <p:cNvPr id="30" name="TextBox 29">
            <a:extLst>
              <a:ext uri="{FF2B5EF4-FFF2-40B4-BE49-F238E27FC236}">
                <a16:creationId xmlns:a16="http://schemas.microsoft.com/office/drawing/2014/main" id="{572EA836-20FC-480E-80B4-BC45EB52D80F}"/>
              </a:ext>
            </a:extLst>
          </p:cNvPr>
          <p:cNvSpPr txBox="1"/>
          <p:nvPr/>
        </p:nvSpPr>
        <p:spPr>
          <a:xfrm>
            <a:off x="8303445" y="493355"/>
            <a:ext cx="2164962" cy="400110"/>
          </a:xfrm>
          <a:prstGeom prst="rect">
            <a:avLst/>
          </a:prstGeom>
          <a:noFill/>
        </p:spPr>
        <p:txBody>
          <a:bodyPr wrap="square">
            <a:spAutoFit/>
          </a:bodyPr>
          <a:lstStyle/>
          <a:p>
            <a:r>
              <a:rPr lang="en-US" sz="2000" u="sng" dirty="0">
                <a:solidFill>
                  <a:schemeClr val="accent1">
                    <a:lumMod val="50000"/>
                  </a:schemeClr>
                </a:solidFill>
              </a:rPr>
              <a:t>CHATBOT DESIGN </a:t>
            </a:r>
          </a:p>
        </p:txBody>
      </p:sp>
      <p:pic>
        <p:nvPicPr>
          <p:cNvPr id="32" name="Picture 31">
            <a:extLst>
              <a:ext uri="{FF2B5EF4-FFF2-40B4-BE49-F238E27FC236}">
                <a16:creationId xmlns:a16="http://schemas.microsoft.com/office/drawing/2014/main" id="{66614B57-60F5-4BAC-B7F6-8E77EB35E6DB}"/>
              </a:ext>
            </a:extLst>
          </p:cNvPr>
          <p:cNvPicPr>
            <a:picLocks noChangeAspect="1"/>
          </p:cNvPicPr>
          <p:nvPr/>
        </p:nvPicPr>
        <p:blipFill>
          <a:blip r:embed="rId8"/>
          <a:stretch>
            <a:fillRect/>
          </a:stretch>
        </p:blipFill>
        <p:spPr>
          <a:xfrm>
            <a:off x="4551263" y="3654279"/>
            <a:ext cx="2372072" cy="2754150"/>
          </a:xfrm>
          <a:prstGeom prst="rect">
            <a:avLst/>
          </a:prstGeom>
          <a:ln w="19050">
            <a:solidFill>
              <a:schemeClr val="bg1">
                <a:lumMod val="85000"/>
              </a:schemeClr>
            </a:solidFill>
          </a:ln>
        </p:spPr>
      </p:pic>
      <p:pic>
        <p:nvPicPr>
          <p:cNvPr id="34" name="Picture 33">
            <a:extLst>
              <a:ext uri="{FF2B5EF4-FFF2-40B4-BE49-F238E27FC236}">
                <a16:creationId xmlns:a16="http://schemas.microsoft.com/office/drawing/2014/main" id="{40A974D4-E7EA-457E-8925-EF3372713800}"/>
              </a:ext>
            </a:extLst>
          </p:cNvPr>
          <p:cNvPicPr>
            <a:picLocks noChangeAspect="1"/>
          </p:cNvPicPr>
          <p:nvPr/>
        </p:nvPicPr>
        <p:blipFill>
          <a:blip r:embed="rId9"/>
          <a:stretch>
            <a:fillRect/>
          </a:stretch>
        </p:blipFill>
        <p:spPr>
          <a:xfrm>
            <a:off x="4429277" y="941254"/>
            <a:ext cx="1384982" cy="337213"/>
          </a:xfrm>
          <a:prstGeom prst="rect">
            <a:avLst/>
          </a:prstGeom>
        </p:spPr>
      </p:pic>
      <p:pic>
        <p:nvPicPr>
          <p:cNvPr id="36" name="Picture 35">
            <a:extLst>
              <a:ext uri="{FF2B5EF4-FFF2-40B4-BE49-F238E27FC236}">
                <a16:creationId xmlns:a16="http://schemas.microsoft.com/office/drawing/2014/main" id="{A2D1C3F2-F496-4168-9E16-A0D3FF0DBD4A}"/>
              </a:ext>
            </a:extLst>
          </p:cNvPr>
          <p:cNvPicPr>
            <a:picLocks noChangeAspect="1"/>
          </p:cNvPicPr>
          <p:nvPr/>
        </p:nvPicPr>
        <p:blipFill>
          <a:blip r:embed="rId10"/>
          <a:stretch>
            <a:fillRect/>
          </a:stretch>
        </p:blipFill>
        <p:spPr>
          <a:xfrm>
            <a:off x="5881483" y="941254"/>
            <a:ext cx="1615813" cy="337213"/>
          </a:xfrm>
          <a:prstGeom prst="rect">
            <a:avLst/>
          </a:prstGeom>
        </p:spPr>
      </p:pic>
    </p:spTree>
    <p:extLst>
      <p:ext uri="{BB962C8B-B14F-4D97-AF65-F5344CB8AC3E}">
        <p14:creationId xmlns:p14="http://schemas.microsoft.com/office/powerpoint/2010/main" val="2962805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D3E62-D8B1-483A-8A1D-B4A5A4772E54}"/>
              </a:ext>
            </a:extLst>
          </p:cNvPr>
          <p:cNvSpPr/>
          <p:nvPr/>
        </p:nvSpPr>
        <p:spPr>
          <a:xfrm>
            <a:off x="0" y="0"/>
            <a:ext cx="2916455" cy="6858000"/>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D3D6033-1C69-463E-B4FC-073C2F6DF372}"/>
              </a:ext>
            </a:extLst>
          </p:cNvPr>
          <p:cNvSpPr txBox="1"/>
          <p:nvPr/>
        </p:nvSpPr>
        <p:spPr>
          <a:xfrm>
            <a:off x="1172631" y="942870"/>
            <a:ext cx="4249881" cy="646331"/>
          </a:xfrm>
          <a:prstGeom prst="rect">
            <a:avLst/>
          </a:prstGeom>
          <a:noFill/>
        </p:spPr>
        <p:txBody>
          <a:bodyPr wrap="none" rtlCol="0">
            <a:spAutoFit/>
          </a:bodyPr>
          <a:lstStyle/>
          <a:p>
            <a:r>
              <a:rPr lang="en-US" sz="3600" dirty="0">
                <a:latin typeface="Rockwell Nova" panose="020B0604020202020204" pitchFamily="18" charset="0"/>
                <a:cs typeface="Dreaming Outloud Pro" panose="020B0604020202020204" pitchFamily="66" charset="0"/>
              </a:rPr>
              <a:t>Table of Contents</a:t>
            </a:r>
          </a:p>
        </p:txBody>
      </p:sp>
      <p:sp>
        <p:nvSpPr>
          <p:cNvPr id="4" name="TextBox 3">
            <a:extLst>
              <a:ext uri="{FF2B5EF4-FFF2-40B4-BE49-F238E27FC236}">
                <a16:creationId xmlns:a16="http://schemas.microsoft.com/office/drawing/2014/main" id="{47911CA2-BE1C-4474-BD24-625E3B0F3D72}"/>
              </a:ext>
            </a:extLst>
          </p:cNvPr>
          <p:cNvSpPr txBox="1"/>
          <p:nvPr/>
        </p:nvSpPr>
        <p:spPr>
          <a:xfrm>
            <a:off x="3281679" y="2678230"/>
            <a:ext cx="3265509" cy="3359061"/>
          </a:xfrm>
          <a:prstGeom prst="rect">
            <a:avLst/>
          </a:prstGeom>
          <a:noFill/>
        </p:spPr>
        <p:txBody>
          <a:bodyPr wrap="none" rtlCol="0">
            <a:spAutoFit/>
          </a:bodyPr>
          <a:lstStyle/>
          <a:p>
            <a:pPr>
              <a:lnSpc>
                <a:spcPct val="150000"/>
              </a:lnSpc>
            </a:pPr>
            <a:r>
              <a:rPr lang="en-US" sz="2400" dirty="0">
                <a:hlinkClick r:id="rId2" action="ppaction://hlinksldjump"/>
              </a:rPr>
              <a:t>Project Overview</a:t>
            </a:r>
            <a:endParaRPr lang="en-US" sz="2400" dirty="0"/>
          </a:p>
          <a:p>
            <a:pPr>
              <a:lnSpc>
                <a:spcPct val="150000"/>
              </a:lnSpc>
            </a:pPr>
            <a:r>
              <a:rPr lang="en-US" sz="2400" dirty="0">
                <a:hlinkClick r:id="rId3" action="ppaction://hlinksldjump"/>
              </a:rPr>
              <a:t>User Research</a:t>
            </a:r>
            <a:endParaRPr lang="en-US" sz="2400" dirty="0"/>
          </a:p>
          <a:p>
            <a:pPr>
              <a:lnSpc>
                <a:spcPct val="150000"/>
              </a:lnSpc>
            </a:pPr>
            <a:r>
              <a:rPr lang="en-US" sz="2400" dirty="0">
                <a:hlinkClick r:id="rId4" action="ppaction://hlinksldjump"/>
              </a:rPr>
              <a:t>Sketches</a:t>
            </a:r>
            <a:endParaRPr lang="en-US" sz="2400" dirty="0"/>
          </a:p>
          <a:p>
            <a:pPr>
              <a:lnSpc>
                <a:spcPct val="150000"/>
              </a:lnSpc>
            </a:pPr>
            <a:r>
              <a:rPr lang="en-US" sz="2400" dirty="0">
                <a:hlinkClick r:id="rId5" action="ppaction://hlinksldjump"/>
              </a:rPr>
              <a:t>Wireframes / Prototypes</a:t>
            </a:r>
            <a:endParaRPr lang="en-US" sz="2400" dirty="0"/>
          </a:p>
          <a:p>
            <a:pPr>
              <a:lnSpc>
                <a:spcPct val="150000"/>
              </a:lnSpc>
            </a:pPr>
            <a:r>
              <a:rPr lang="en-US" sz="2400" dirty="0">
                <a:hlinkClick r:id="rId6" action="ppaction://hlinksldjump"/>
              </a:rPr>
              <a:t>Usability Evaluation</a:t>
            </a:r>
            <a:endParaRPr lang="en-US" sz="2400" dirty="0"/>
          </a:p>
          <a:p>
            <a:pPr>
              <a:lnSpc>
                <a:spcPct val="150000"/>
              </a:lnSpc>
            </a:pPr>
            <a:r>
              <a:rPr lang="en-US" sz="2400" dirty="0">
                <a:hlinkClick r:id="rId7" action="ppaction://hlinksldjump"/>
              </a:rPr>
              <a:t>Conclusions</a:t>
            </a:r>
            <a:endParaRPr lang="en-US" sz="2400" dirty="0"/>
          </a:p>
        </p:txBody>
      </p:sp>
      <p:sp>
        <p:nvSpPr>
          <p:cNvPr id="7" name="TextBox 6">
            <a:extLst>
              <a:ext uri="{FF2B5EF4-FFF2-40B4-BE49-F238E27FC236}">
                <a16:creationId xmlns:a16="http://schemas.microsoft.com/office/drawing/2014/main" id="{2651AD90-4046-45B9-BACC-0F2E1CF636B7}"/>
              </a:ext>
            </a:extLst>
          </p:cNvPr>
          <p:cNvSpPr txBox="1"/>
          <p:nvPr/>
        </p:nvSpPr>
        <p:spPr>
          <a:xfrm>
            <a:off x="3297572" y="3047562"/>
            <a:ext cx="184731" cy="369332"/>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822EA953-C805-4425-A90E-DCC254B73362}"/>
              </a:ext>
            </a:extLst>
          </p:cNvPr>
          <p:cNvSpPr txBox="1"/>
          <p:nvPr/>
        </p:nvSpPr>
        <p:spPr>
          <a:xfrm>
            <a:off x="9238113" y="2278119"/>
            <a:ext cx="1251284" cy="400110"/>
          </a:xfrm>
          <a:prstGeom prst="rect">
            <a:avLst/>
          </a:prstGeom>
          <a:noFill/>
        </p:spPr>
        <p:txBody>
          <a:bodyPr wrap="square" rtlCol="0">
            <a:spAutoFit/>
          </a:bodyPr>
          <a:lstStyle/>
          <a:p>
            <a:r>
              <a:rPr lang="en-US" sz="2000" dirty="0">
                <a:latin typeface="Rockwell Nova" panose="020B0604020202020204" pitchFamily="18" charset="0"/>
                <a:cs typeface="Dreaming Outloud Pro" panose="020B0604020202020204" pitchFamily="66" charset="0"/>
              </a:rPr>
              <a:t>Page</a:t>
            </a:r>
          </a:p>
        </p:txBody>
      </p:sp>
      <p:sp>
        <p:nvSpPr>
          <p:cNvPr id="9" name="TextBox 8">
            <a:extLst>
              <a:ext uri="{FF2B5EF4-FFF2-40B4-BE49-F238E27FC236}">
                <a16:creationId xmlns:a16="http://schemas.microsoft.com/office/drawing/2014/main" id="{E968C162-59B6-4D1A-A5DA-F7009108031A}"/>
              </a:ext>
            </a:extLst>
          </p:cNvPr>
          <p:cNvSpPr txBox="1"/>
          <p:nvPr/>
        </p:nvSpPr>
        <p:spPr>
          <a:xfrm>
            <a:off x="9238113" y="2678229"/>
            <a:ext cx="495649" cy="3359061"/>
          </a:xfrm>
          <a:prstGeom prst="rect">
            <a:avLst/>
          </a:prstGeom>
          <a:noFill/>
        </p:spPr>
        <p:txBody>
          <a:bodyPr wrap="none" rtlCol="0">
            <a:spAutoFit/>
          </a:bodyPr>
          <a:lstStyle/>
          <a:p>
            <a:pPr>
              <a:lnSpc>
                <a:spcPct val="150000"/>
              </a:lnSpc>
            </a:pPr>
            <a:r>
              <a:rPr lang="en-US" sz="2400" dirty="0">
                <a:hlinkClick r:id="rId2" action="ppaction://hlinksldjump"/>
              </a:rPr>
              <a:t>3</a:t>
            </a:r>
            <a:endParaRPr lang="en-US" sz="2400" dirty="0"/>
          </a:p>
          <a:p>
            <a:pPr>
              <a:lnSpc>
                <a:spcPct val="150000"/>
              </a:lnSpc>
            </a:pPr>
            <a:r>
              <a:rPr lang="en-US" sz="2400" dirty="0">
                <a:hlinkClick r:id="rId3" action="ppaction://hlinksldjump"/>
              </a:rPr>
              <a:t>4</a:t>
            </a:r>
            <a:endParaRPr lang="en-US" sz="2400" dirty="0"/>
          </a:p>
          <a:p>
            <a:pPr>
              <a:lnSpc>
                <a:spcPct val="150000"/>
              </a:lnSpc>
            </a:pPr>
            <a:r>
              <a:rPr lang="en-US" sz="2400" dirty="0">
                <a:hlinkClick r:id="rId4" action="ppaction://hlinksldjump"/>
              </a:rPr>
              <a:t>13</a:t>
            </a:r>
            <a:endParaRPr lang="en-US" sz="2400" dirty="0"/>
          </a:p>
          <a:p>
            <a:pPr>
              <a:lnSpc>
                <a:spcPct val="150000"/>
              </a:lnSpc>
            </a:pPr>
            <a:r>
              <a:rPr lang="en-US" sz="2400" dirty="0">
                <a:hlinkClick r:id="rId5" action="ppaction://hlinksldjump"/>
              </a:rPr>
              <a:t>16</a:t>
            </a:r>
            <a:endParaRPr lang="en-US" sz="2400" dirty="0"/>
          </a:p>
          <a:p>
            <a:pPr>
              <a:lnSpc>
                <a:spcPct val="150000"/>
              </a:lnSpc>
            </a:pPr>
            <a:r>
              <a:rPr lang="en-US" sz="2400" dirty="0">
                <a:hlinkClick r:id="rId6" action="ppaction://hlinksldjump"/>
              </a:rPr>
              <a:t>22</a:t>
            </a:r>
            <a:endParaRPr lang="en-US" sz="2400" dirty="0"/>
          </a:p>
          <a:p>
            <a:pPr>
              <a:lnSpc>
                <a:spcPct val="150000"/>
              </a:lnSpc>
            </a:pPr>
            <a:r>
              <a:rPr lang="en-US" sz="2400" dirty="0">
                <a:hlinkClick r:id="rId7" action="ppaction://hlinksldjump"/>
              </a:rPr>
              <a:t>31</a:t>
            </a:r>
            <a:endParaRPr lang="en-US" sz="2400" dirty="0"/>
          </a:p>
        </p:txBody>
      </p:sp>
    </p:spTree>
    <p:extLst>
      <p:ext uri="{BB962C8B-B14F-4D97-AF65-F5344CB8AC3E}">
        <p14:creationId xmlns:p14="http://schemas.microsoft.com/office/powerpoint/2010/main" val="317565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10;&#10;Description automatically generated with medium confidence">
            <a:extLst>
              <a:ext uri="{FF2B5EF4-FFF2-40B4-BE49-F238E27FC236}">
                <a16:creationId xmlns:a16="http://schemas.microsoft.com/office/drawing/2014/main" id="{B45EC707-7EB9-44E8-BC01-52BD0E851FDE}"/>
              </a:ext>
            </a:extLst>
          </p:cNvPr>
          <p:cNvPicPr>
            <a:picLocks noChangeAspect="1"/>
          </p:cNvPicPr>
          <p:nvPr/>
        </p:nvPicPr>
        <p:blipFill>
          <a:blip r:embed="rId2"/>
          <a:stretch>
            <a:fillRect/>
          </a:stretch>
        </p:blipFill>
        <p:spPr>
          <a:xfrm>
            <a:off x="611385" y="1549376"/>
            <a:ext cx="5294715" cy="3759248"/>
          </a:xfrm>
          <a:prstGeom prst="rect">
            <a:avLst/>
          </a:prstGeom>
        </p:spPr>
      </p:pic>
      <p:pic>
        <p:nvPicPr>
          <p:cNvPr id="8" name="Picture 7">
            <a:extLst>
              <a:ext uri="{FF2B5EF4-FFF2-40B4-BE49-F238E27FC236}">
                <a16:creationId xmlns:a16="http://schemas.microsoft.com/office/drawing/2014/main" id="{45EC5444-B2C0-4B50-BC38-B6BBD988DFBF}"/>
              </a:ext>
            </a:extLst>
          </p:cNvPr>
          <p:cNvPicPr>
            <a:picLocks noChangeAspect="1"/>
          </p:cNvPicPr>
          <p:nvPr/>
        </p:nvPicPr>
        <p:blipFill>
          <a:blip r:embed="rId3"/>
          <a:stretch>
            <a:fillRect/>
          </a:stretch>
        </p:blipFill>
        <p:spPr>
          <a:xfrm>
            <a:off x="6285901" y="1549376"/>
            <a:ext cx="5294714" cy="3765130"/>
          </a:xfrm>
          <a:prstGeom prst="rect">
            <a:avLst/>
          </a:prstGeom>
        </p:spPr>
      </p:pic>
      <p:pic>
        <p:nvPicPr>
          <p:cNvPr id="11" name="Picture 10">
            <a:extLst>
              <a:ext uri="{FF2B5EF4-FFF2-40B4-BE49-F238E27FC236}">
                <a16:creationId xmlns:a16="http://schemas.microsoft.com/office/drawing/2014/main" id="{21E89F53-4738-4A4C-A6A4-DE42D8E97F63}"/>
              </a:ext>
            </a:extLst>
          </p:cNvPr>
          <p:cNvPicPr>
            <a:picLocks noChangeAspect="1"/>
          </p:cNvPicPr>
          <p:nvPr/>
        </p:nvPicPr>
        <p:blipFill>
          <a:blip r:embed="rId4"/>
          <a:stretch>
            <a:fillRect/>
          </a:stretch>
        </p:blipFill>
        <p:spPr>
          <a:xfrm>
            <a:off x="611385" y="1033723"/>
            <a:ext cx="3483954" cy="275623"/>
          </a:xfrm>
          <a:prstGeom prst="rect">
            <a:avLst/>
          </a:prstGeom>
        </p:spPr>
      </p:pic>
      <p:pic>
        <p:nvPicPr>
          <p:cNvPr id="13" name="Picture 12">
            <a:extLst>
              <a:ext uri="{FF2B5EF4-FFF2-40B4-BE49-F238E27FC236}">
                <a16:creationId xmlns:a16="http://schemas.microsoft.com/office/drawing/2014/main" id="{5284C957-A228-4B1C-8FCC-08AD5009B71E}"/>
              </a:ext>
            </a:extLst>
          </p:cNvPr>
          <p:cNvPicPr>
            <a:picLocks noChangeAspect="1"/>
          </p:cNvPicPr>
          <p:nvPr/>
        </p:nvPicPr>
        <p:blipFill>
          <a:blip r:embed="rId5"/>
          <a:stretch>
            <a:fillRect/>
          </a:stretch>
        </p:blipFill>
        <p:spPr>
          <a:xfrm>
            <a:off x="6285901" y="1033723"/>
            <a:ext cx="2964423" cy="277665"/>
          </a:xfrm>
          <a:prstGeom prst="rect">
            <a:avLst/>
          </a:prstGeom>
        </p:spPr>
      </p:pic>
    </p:spTree>
    <p:extLst>
      <p:ext uri="{BB962C8B-B14F-4D97-AF65-F5344CB8AC3E}">
        <p14:creationId xmlns:p14="http://schemas.microsoft.com/office/powerpoint/2010/main" val="1652916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ical user interface, website&#10;&#10;Description automatically generated">
            <a:extLst>
              <a:ext uri="{FF2B5EF4-FFF2-40B4-BE49-F238E27FC236}">
                <a16:creationId xmlns:a16="http://schemas.microsoft.com/office/drawing/2014/main" id="{BD321C8E-4DCC-46F8-9098-FBB7A197F72F}"/>
              </a:ext>
            </a:extLst>
          </p:cNvPr>
          <p:cNvPicPr>
            <a:picLocks noChangeAspect="1"/>
          </p:cNvPicPr>
          <p:nvPr/>
        </p:nvPicPr>
        <p:blipFill>
          <a:blip r:embed="rId2"/>
          <a:stretch>
            <a:fillRect/>
          </a:stretch>
        </p:blipFill>
        <p:spPr>
          <a:xfrm>
            <a:off x="6977857" y="321734"/>
            <a:ext cx="3772948" cy="2905170"/>
          </a:xfrm>
          <a:prstGeom prst="rect">
            <a:avLst/>
          </a:prstGeom>
        </p:spPr>
      </p:pic>
      <p:sp>
        <p:nvSpPr>
          <p:cNvPr id="16" name="Rectangle 15">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73CEFD35-A43E-4DBF-B65D-380F3443577E}"/>
              </a:ext>
            </a:extLst>
          </p:cNvPr>
          <p:cNvPicPr>
            <a:picLocks noChangeAspect="1"/>
          </p:cNvPicPr>
          <p:nvPr/>
        </p:nvPicPr>
        <p:blipFill>
          <a:blip r:embed="rId3"/>
          <a:stretch>
            <a:fillRect/>
          </a:stretch>
        </p:blipFill>
        <p:spPr>
          <a:xfrm>
            <a:off x="1191687" y="3631096"/>
            <a:ext cx="3957792" cy="2760560"/>
          </a:xfrm>
          <a:prstGeom prst="rect">
            <a:avLst/>
          </a:prstGeom>
        </p:spPr>
      </p:pic>
      <p:pic>
        <p:nvPicPr>
          <p:cNvPr id="5" name="Picture 4" descr="Graphical user interface, text, application, email&#10;&#10;Description automatically generated">
            <a:extLst>
              <a:ext uri="{FF2B5EF4-FFF2-40B4-BE49-F238E27FC236}">
                <a16:creationId xmlns:a16="http://schemas.microsoft.com/office/drawing/2014/main" id="{9973F227-E8D6-443A-BB06-B9352FAD0969}"/>
              </a:ext>
            </a:extLst>
          </p:cNvPr>
          <p:cNvPicPr>
            <a:picLocks noChangeAspect="1"/>
          </p:cNvPicPr>
          <p:nvPr/>
        </p:nvPicPr>
        <p:blipFill>
          <a:blip r:embed="rId4"/>
          <a:stretch>
            <a:fillRect/>
          </a:stretch>
        </p:blipFill>
        <p:spPr>
          <a:xfrm>
            <a:off x="6920275" y="3631096"/>
            <a:ext cx="3888112" cy="2760560"/>
          </a:xfrm>
          <a:prstGeom prst="rect">
            <a:avLst/>
          </a:prstGeom>
        </p:spPr>
      </p:pic>
      <p:pic>
        <p:nvPicPr>
          <p:cNvPr id="11" name="Picture 10">
            <a:extLst>
              <a:ext uri="{FF2B5EF4-FFF2-40B4-BE49-F238E27FC236}">
                <a16:creationId xmlns:a16="http://schemas.microsoft.com/office/drawing/2014/main" id="{A616B454-C4D6-4D54-B59A-478B49708D46}"/>
              </a:ext>
            </a:extLst>
          </p:cNvPr>
          <p:cNvPicPr>
            <a:picLocks noChangeAspect="1"/>
          </p:cNvPicPr>
          <p:nvPr/>
        </p:nvPicPr>
        <p:blipFill>
          <a:blip r:embed="rId5"/>
          <a:stretch>
            <a:fillRect/>
          </a:stretch>
        </p:blipFill>
        <p:spPr>
          <a:xfrm>
            <a:off x="1191687" y="321734"/>
            <a:ext cx="3957792" cy="2814430"/>
          </a:xfrm>
          <a:prstGeom prst="rect">
            <a:avLst/>
          </a:prstGeom>
        </p:spPr>
      </p:pic>
    </p:spTree>
    <p:extLst>
      <p:ext uri="{BB962C8B-B14F-4D97-AF65-F5344CB8AC3E}">
        <p14:creationId xmlns:p14="http://schemas.microsoft.com/office/powerpoint/2010/main" val="4238798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5F0805A0-9018-48EE-B06D-C0191D99AC70}"/>
              </a:ext>
            </a:extLst>
          </p:cNvPr>
          <p:cNvPicPr>
            <a:picLocks noChangeAspect="1"/>
          </p:cNvPicPr>
          <p:nvPr/>
        </p:nvPicPr>
        <p:blipFill rotWithShape="1">
          <a:blip r:embed="rId2"/>
          <a:srcRect t="6804" b="6673"/>
          <a:stretch/>
        </p:blipFill>
        <p:spPr>
          <a:xfrm>
            <a:off x="482019" y="628503"/>
            <a:ext cx="11227961" cy="6314558"/>
          </a:xfrm>
          <a:prstGeom prst="rect">
            <a:avLst/>
          </a:prstGeom>
        </p:spPr>
      </p:pic>
      <p:pic>
        <p:nvPicPr>
          <p:cNvPr id="5" name="Picture 4">
            <a:extLst>
              <a:ext uri="{FF2B5EF4-FFF2-40B4-BE49-F238E27FC236}">
                <a16:creationId xmlns:a16="http://schemas.microsoft.com/office/drawing/2014/main" id="{1DFD9CD7-9D66-4247-B4A7-4F730FBA9B20}"/>
              </a:ext>
            </a:extLst>
          </p:cNvPr>
          <p:cNvPicPr>
            <a:picLocks noChangeAspect="1"/>
          </p:cNvPicPr>
          <p:nvPr/>
        </p:nvPicPr>
        <p:blipFill>
          <a:blip r:embed="rId3"/>
          <a:stretch>
            <a:fillRect/>
          </a:stretch>
        </p:blipFill>
        <p:spPr>
          <a:xfrm>
            <a:off x="623001" y="341215"/>
            <a:ext cx="2109566" cy="404455"/>
          </a:xfrm>
          <a:prstGeom prst="rect">
            <a:avLst/>
          </a:prstGeom>
        </p:spPr>
      </p:pic>
    </p:spTree>
    <p:extLst>
      <p:ext uri="{BB962C8B-B14F-4D97-AF65-F5344CB8AC3E}">
        <p14:creationId xmlns:p14="http://schemas.microsoft.com/office/powerpoint/2010/main" val="173557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D3E62-D8B1-483A-8A1D-B4A5A4772E54}"/>
              </a:ext>
            </a:extLst>
          </p:cNvPr>
          <p:cNvSpPr/>
          <p:nvPr/>
        </p:nvSpPr>
        <p:spPr>
          <a:xfrm>
            <a:off x="0" y="0"/>
            <a:ext cx="2916455" cy="6858000"/>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51AD90-4046-45B9-BACC-0F2E1CF636B7}"/>
              </a:ext>
            </a:extLst>
          </p:cNvPr>
          <p:cNvSpPr txBox="1"/>
          <p:nvPr/>
        </p:nvSpPr>
        <p:spPr>
          <a:xfrm>
            <a:off x="3297572" y="3047562"/>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ED094882-0D3F-42FD-B9F2-9A6EA85B8272}"/>
              </a:ext>
            </a:extLst>
          </p:cNvPr>
          <p:cNvPicPr>
            <a:picLocks noChangeAspect="1"/>
          </p:cNvPicPr>
          <p:nvPr/>
        </p:nvPicPr>
        <p:blipFill>
          <a:blip r:embed="rId2"/>
          <a:stretch>
            <a:fillRect/>
          </a:stretch>
        </p:blipFill>
        <p:spPr>
          <a:xfrm>
            <a:off x="3297572" y="2808901"/>
            <a:ext cx="7077784" cy="846654"/>
          </a:xfrm>
          <a:prstGeom prst="rect">
            <a:avLst/>
          </a:prstGeom>
        </p:spPr>
      </p:pic>
    </p:spTree>
    <p:extLst>
      <p:ext uri="{BB962C8B-B14F-4D97-AF65-F5344CB8AC3E}">
        <p14:creationId xmlns:p14="http://schemas.microsoft.com/office/powerpoint/2010/main" val="3119948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electronics&#10;&#10;Description automatically generated">
            <a:extLst>
              <a:ext uri="{FF2B5EF4-FFF2-40B4-BE49-F238E27FC236}">
                <a16:creationId xmlns:a16="http://schemas.microsoft.com/office/drawing/2014/main" id="{A55C6615-6622-40A6-9394-B75E7A886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076" y="623793"/>
            <a:ext cx="6858000" cy="6858000"/>
          </a:xfrm>
          <a:prstGeom prst="rect">
            <a:avLst/>
          </a:prstGeom>
        </p:spPr>
      </p:pic>
      <p:sp>
        <p:nvSpPr>
          <p:cNvPr id="3" name="TextBox 2">
            <a:extLst>
              <a:ext uri="{FF2B5EF4-FFF2-40B4-BE49-F238E27FC236}">
                <a16:creationId xmlns:a16="http://schemas.microsoft.com/office/drawing/2014/main" id="{1A7791BE-EEC4-4550-853E-03905F986B9F}"/>
              </a:ext>
            </a:extLst>
          </p:cNvPr>
          <p:cNvSpPr txBox="1"/>
          <p:nvPr/>
        </p:nvSpPr>
        <p:spPr>
          <a:xfrm>
            <a:off x="406400" y="2328779"/>
            <a:ext cx="5542013" cy="3905428"/>
          </a:xfrm>
          <a:prstGeom prst="rect">
            <a:avLst/>
          </a:prstGeom>
          <a:noFill/>
        </p:spPr>
        <p:txBody>
          <a:bodyPr wrap="square" rtlCol="0">
            <a:spAutoFit/>
          </a:bodyPr>
          <a:lstStyle/>
          <a:p>
            <a:pPr marL="285750" indent="-285750">
              <a:lnSpc>
                <a:spcPct val="107000"/>
              </a:lnSpc>
              <a:spcAft>
                <a:spcPts val="800"/>
              </a:spcAft>
              <a:buFont typeface="Wingdings" panose="05000000000000000000" pitchFamily="2" charset="2"/>
              <a:buChar char="ü"/>
            </a:pPr>
            <a:r>
              <a:rPr lang="en-US" sz="2000" dirty="0">
                <a:solidFill>
                  <a:srgbClr val="000000"/>
                </a:solidFill>
                <a:effectLst/>
                <a:ea typeface="Calibri" panose="020F0502020204030204" pitchFamily="34" charset="0"/>
                <a:cs typeface="Times New Roman" panose="02020603050405020304" pitchFamily="18" charset="0"/>
              </a:rPr>
              <a:t>We conducted the </a:t>
            </a:r>
            <a:r>
              <a:rPr lang="en-US" sz="2000" b="1" dirty="0">
                <a:solidFill>
                  <a:srgbClr val="000000"/>
                </a:solidFill>
                <a:effectLst/>
                <a:ea typeface="Calibri" panose="020F0502020204030204" pitchFamily="34" charset="0"/>
                <a:cs typeface="Times New Roman" panose="02020603050405020304" pitchFamily="18" charset="0"/>
              </a:rPr>
              <a:t>interview via Zoom </a:t>
            </a:r>
            <a:r>
              <a:rPr lang="en-US" sz="2000" dirty="0">
                <a:solidFill>
                  <a:srgbClr val="000000"/>
                </a:solidFill>
                <a:effectLst/>
                <a:ea typeface="Calibri" panose="020F0502020204030204" pitchFamily="34" charset="0"/>
                <a:cs typeface="Times New Roman" panose="02020603050405020304" pitchFamily="18" charset="0"/>
              </a:rPr>
              <a:t>for the </a:t>
            </a:r>
            <a:r>
              <a:rPr lang="en-US" sz="2000" b="1" dirty="0">
                <a:solidFill>
                  <a:srgbClr val="000000"/>
                </a:solidFill>
                <a:effectLst/>
                <a:ea typeface="Calibri" panose="020F0502020204030204" pitchFamily="34" charset="0"/>
                <a:cs typeface="Times New Roman" panose="02020603050405020304" pitchFamily="18" charset="0"/>
              </a:rPr>
              <a:t>incoming students </a:t>
            </a:r>
            <a:r>
              <a:rPr lang="en-US" sz="2000" dirty="0">
                <a:solidFill>
                  <a:srgbClr val="000000"/>
                </a:solidFill>
                <a:effectLst/>
                <a:ea typeface="Calibri" panose="020F0502020204030204" pitchFamily="34" charset="0"/>
                <a:cs typeface="Times New Roman" panose="02020603050405020304" pitchFamily="18" charset="0"/>
              </a:rPr>
              <a:t>and </a:t>
            </a:r>
            <a:r>
              <a:rPr lang="en-US" sz="2000" b="1" dirty="0">
                <a:solidFill>
                  <a:srgbClr val="000000"/>
                </a:solidFill>
                <a:effectLst/>
                <a:ea typeface="Calibri" panose="020F0502020204030204" pitchFamily="34" charset="0"/>
                <a:cs typeface="Times New Roman" panose="02020603050405020304" pitchFamily="18" charset="0"/>
              </a:rPr>
              <a:t>on Campus interviews </a:t>
            </a:r>
            <a:r>
              <a:rPr lang="en-US" sz="2000" dirty="0">
                <a:solidFill>
                  <a:srgbClr val="000000"/>
                </a:solidFill>
                <a:effectLst/>
                <a:ea typeface="Calibri" panose="020F0502020204030204" pitchFamily="34" charset="0"/>
                <a:cs typeface="Times New Roman" panose="02020603050405020304" pitchFamily="18" charset="0"/>
              </a:rPr>
              <a:t>for the </a:t>
            </a:r>
            <a:r>
              <a:rPr lang="en-US" sz="2000" b="1" dirty="0">
                <a:solidFill>
                  <a:srgbClr val="000000"/>
                </a:solidFill>
                <a:effectLst/>
                <a:ea typeface="Calibri" panose="020F0502020204030204" pitchFamily="34" charset="0"/>
                <a:cs typeface="Times New Roman" panose="02020603050405020304" pitchFamily="18" charset="0"/>
              </a:rPr>
              <a:t>students who are already here </a:t>
            </a:r>
            <a:r>
              <a:rPr lang="en-US" sz="2000" dirty="0">
                <a:solidFill>
                  <a:srgbClr val="000000"/>
                </a:solidFill>
                <a:effectLst/>
                <a:ea typeface="Calibri" panose="020F0502020204030204" pitchFamily="34" charset="0"/>
                <a:cs typeface="Times New Roman" panose="02020603050405020304" pitchFamily="18" charset="0"/>
              </a:rPr>
              <a:t>in a moderated way.</a:t>
            </a:r>
          </a:p>
          <a:p>
            <a:pPr marL="285750" indent="-285750">
              <a:lnSpc>
                <a:spcPct val="107000"/>
              </a:lnSpc>
              <a:spcAft>
                <a:spcPts val="800"/>
              </a:spcAft>
              <a:buFont typeface="Wingdings" panose="05000000000000000000" pitchFamily="2" charset="2"/>
              <a:buChar char="ü"/>
            </a:pPr>
            <a:r>
              <a:rPr lang="en-US" sz="2000" dirty="0">
                <a:solidFill>
                  <a:srgbClr val="000000"/>
                </a:solidFill>
                <a:effectLst/>
                <a:ea typeface="Calibri" panose="020F0502020204030204" pitchFamily="34" charset="0"/>
                <a:cs typeface="Times New Roman" panose="02020603050405020304" pitchFamily="18" charset="0"/>
              </a:rPr>
              <a:t>We provided our users to perform </a:t>
            </a:r>
            <a:r>
              <a:rPr lang="en-US" sz="2000" b="1" dirty="0">
                <a:solidFill>
                  <a:srgbClr val="000000"/>
                </a:solidFill>
                <a:effectLst/>
                <a:ea typeface="Calibri" panose="020F0502020204030204" pitchFamily="34" charset="0"/>
                <a:cs typeface="Times New Roman" panose="02020603050405020304" pitchFamily="18" charset="0"/>
              </a:rPr>
              <a:t>4 core tasks </a:t>
            </a:r>
            <a:r>
              <a:rPr lang="en-US" sz="2000" dirty="0">
                <a:solidFill>
                  <a:srgbClr val="000000"/>
                </a:solidFill>
                <a:effectLst/>
                <a:ea typeface="Calibri" panose="020F0502020204030204" pitchFamily="34" charset="0"/>
                <a:cs typeface="Times New Roman" panose="02020603050405020304" pitchFamily="18" charset="0"/>
              </a:rPr>
              <a:t>to evaluate our design.</a:t>
            </a:r>
          </a:p>
          <a:p>
            <a:pPr marL="285750" indent="-285750">
              <a:lnSpc>
                <a:spcPct val="107000"/>
              </a:lnSpc>
              <a:spcAft>
                <a:spcPts val="800"/>
              </a:spcAft>
              <a:buFont typeface="Wingdings" panose="05000000000000000000" pitchFamily="2" charset="2"/>
              <a:buChar char="ü"/>
            </a:pPr>
            <a:r>
              <a:rPr lang="en-US" sz="2000" dirty="0">
                <a:effectLst/>
              </a:rPr>
              <a:t>For </a:t>
            </a:r>
            <a:r>
              <a:rPr lang="en-US" sz="2000" b="1" dirty="0">
                <a:effectLst/>
              </a:rPr>
              <a:t>quantitative data</a:t>
            </a:r>
            <a:r>
              <a:rPr lang="en-US" sz="2000" dirty="0">
                <a:effectLst/>
              </a:rPr>
              <a:t>, we used the </a:t>
            </a:r>
            <a:r>
              <a:rPr lang="en-US" sz="2000" b="1" dirty="0">
                <a:effectLst/>
              </a:rPr>
              <a:t>SUS</a:t>
            </a:r>
            <a:r>
              <a:rPr lang="en-US" sz="2000" dirty="0">
                <a:effectLst/>
              </a:rPr>
              <a:t> </a:t>
            </a:r>
            <a:r>
              <a:rPr lang="en-US" sz="2000" b="1" dirty="0">
                <a:effectLst/>
              </a:rPr>
              <a:t>questionnaire</a:t>
            </a:r>
            <a:r>
              <a:rPr lang="en-US" sz="2000" dirty="0">
                <a:effectLst/>
              </a:rPr>
              <a:t> were users</a:t>
            </a:r>
            <a:br>
              <a:rPr lang="en-US" sz="2000" dirty="0">
                <a:effectLst/>
              </a:rPr>
            </a:br>
            <a:r>
              <a:rPr lang="en-US" sz="2000" dirty="0">
                <a:effectLst/>
              </a:rPr>
              <a:t>can score on a scale of 1 – 5 where 1 being strongly disagree to 5</a:t>
            </a:r>
            <a:br>
              <a:rPr lang="en-US" sz="2000" dirty="0">
                <a:effectLst/>
              </a:rPr>
            </a:br>
            <a:r>
              <a:rPr lang="en-US" sz="2000" dirty="0">
                <a:effectLst/>
              </a:rPr>
              <a:t>being strongly agree.</a:t>
            </a:r>
            <a:endParaRPr lang="en-US" sz="2000" dirty="0">
              <a:effectLst/>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7D5F80B-4B4E-4C35-B698-423F52FB73FE}"/>
              </a:ext>
            </a:extLst>
          </p:cNvPr>
          <p:cNvPicPr>
            <a:picLocks noChangeAspect="1"/>
          </p:cNvPicPr>
          <p:nvPr/>
        </p:nvPicPr>
        <p:blipFill>
          <a:blip r:embed="rId3"/>
          <a:stretch>
            <a:fillRect/>
          </a:stretch>
        </p:blipFill>
        <p:spPr>
          <a:xfrm>
            <a:off x="406400" y="1530265"/>
            <a:ext cx="4233488" cy="528236"/>
          </a:xfrm>
          <a:prstGeom prst="rect">
            <a:avLst/>
          </a:prstGeom>
        </p:spPr>
      </p:pic>
    </p:spTree>
    <p:extLst>
      <p:ext uri="{BB962C8B-B14F-4D97-AF65-F5344CB8AC3E}">
        <p14:creationId xmlns:p14="http://schemas.microsoft.com/office/powerpoint/2010/main" val="789949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46A23A-34C4-4C61-B638-D7A42ABDF06A}"/>
              </a:ext>
            </a:extLst>
          </p:cNvPr>
          <p:cNvPicPr>
            <a:picLocks noChangeAspect="1"/>
          </p:cNvPicPr>
          <p:nvPr/>
        </p:nvPicPr>
        <p:blipFill>
          <a:blip r:embed="rId2"/>
          <a:stretch>
            <a:fillRect/>
          </a:stretch>
        </p:blipFill>
        <p:spPr>
          <a:xfrm>
            <a:off x="276446" y="246035"/>
            <a:ext cx="3561907" cy="350145"/>
          </a:xfrm>
          <a:prstGeom prst="rect">
            <a:avLst/>
          </a:prstGeom>
        </p:spPr>
      </p:pic>
      <p:graphicFrame>
        <p:nvGraphicFramePr>
          <p:cNvPr id="6" name="Table 5">
            <a:extLst>
              <a:ext uri="{FF2B5EF4-FFF2-40B4-BE49-F238E27FC236}">
                <a16:creationId xmlns:a16="http://schemas.microsoft.com/office/drawing/2014/main" id="{D07A676F-6153-46AB-90AF-631B5FA2A3F8}"/>
              </a:ext>
            </a:extLst>
          </p:cNvPr>
          <p:cNvGraphicFramePr>
            <a:graphicFrameLocks noGrp="1"/>
          </p:cNvGraphicFramePr>
          <p:nvPr/>
        </p:nvGraphicFramePr>
        <p:xfrm>
          <a:off x="276446" y="771470"/>
          <a:ext cx="5937250" cy="1467739"/>
        </p:xfrm>
        <a:graphic>
          <a:graphicData uri="http://schemas.openxmlformats.org/drawingml/2006/table">
            <a:tbl>
              <a:tblPr firstRow="1" firstCol="1" bandRow="1">
                <a:tableStyleId>{7DF18680-E054-41AD-8BC1-D1AEF772440D}</a:tableStyleId>
              </a:tblPr>
              <a:tblGrid>
                <a:gridCol w="2256790">
                  <a:extLst>
                    <a:ext uri="{9D8B030D-6E8A-4147-A177-3AD203B41FA5}">
                      <a16:colId xmlns:a16="http://schemas.microsoft.com/office/drawing/2014/main" val="3111783038"/>
                    </a:ext>
                  </a:extLst>
                </a:gridCol>
                <a:gridCol w="824644">
                  <a:extLst>
                    <a:ext uri="{9D8B030D-6E8A-4147-A177-3AD203B41FA5}">
                      <a16:colId xmlns:a16="http://schemas.microsoft.com/office/drawing/2014/main" val="4133341298"/>
                    </a:ext>
                  </a:extLst>
                </a:gridCol>
                <a:gridCol w="833976">
                  <a:extLst>
                    <a:ext uri="{9D8B030D-6E8A-4147-A177-3AD203B41FA5}">
                      <a16:colId xmlns:a16="http://schemas.microsoft.com/office/drawing/2014/main" val="1984699007"/>
                    </a:ext>
                  </a:extLst>
                </a:gridCol>
                <a:gridCol w="1131570">
                  <a:extLst>
                    <a:ext uri="{9D8B030D-6E8A-4147-A177-3AD203B41FA5}">
                      <a16:colId xmlns:a16="http://schemas.microsoft.com/office/drawing/2014/main" val="3039786967"/>
                    </a:ext>
                  </a:extLst>
                </a:gridCol>
                <a:gridCol w="890270">
                  <a:extLst>
                    <a:ext uri="{9D8B030D-6E8A-4147-A177-3AD203B41FA5}">
                      <a16:colId xmlns:a16="http://schemas.microsoft.com/office/drawing/2014/main" val="3092175696"/>
                    </a:ext>
                  </a:extLst>
                </a:gridCol>
              </a:tblGrid>
              <a:tr h="128905">
                <a:tc>
                  <a:txBody>
                    <a:bodyPr/>
                    <a:lstStyle/>
                    <a:p>
                      <a:pPr algn="ctr">
                        <a:lnSpc>
                          <a:spcPct val="107000"/>
                        </a:lnSpc>
                        <a:spcAft>
                          <a:spcPts val="800"/>
                        </a:spcAft>
                      </a:pPr>
                      <a:r>
                        <a:rPr lang="en-US" sz="900" dirty="0" err="1">
                          <a:effectLst/>
                        </a:rPr>
                        <a:t>Kshitij</a:t>
                      </a:r>
                      <a:r>
                        <a:rPr lang="en-US" sz="900" dirty="0">
                          <a:effectLst/>
                        </a:rPr>
                        <a:t> Sharma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Time Taken</a:t>
                      </a:r>
                      <a:r>
                        <a:rPr lang="en-US" sz="1100" dirty="0">
                          <a:effectLst/>
                        </a:rPr>
                        <a:t> </a:t>
                      </a:r>
                      <a:r>
                        <a:rPr lang="en-US" sz="900" dirty="0">
                          <a:effectLst/>
                        </a:rPr>
                        <a:t>Website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900" dirty="0">
                          <a:effectLst/>
                        </a:rPr>
                        <a:t>Time</a:t>
                      </a:r>
                      <a:r>
                        <a:rPr lang="en-US" sz="1100" dirty="0">
                          <a:effectLst/>
                        </a:rPr>
                        <a:t> </a:t>
                      </a:r>
                      <a:r>
                        <a:rPr lang="en-US" sz="900" dirty="0">
                          <a:effectLst/>
                        </a:rPr>
                        <a:t>Taken</a:t>
                      </a:r>
                      <a:r>
                        <a:rPr lang="en-US" sz="1100" dirty="0">
                          <a:effectLst/>
                        </a:rPr>
                        <a:t> </a:t>
                      </a:r>
                      <a:r>
                        <a:rPr lang="en-US" sz="900" dirty="0">
                          <a:effectLst/>
                        </a:rPr>
                        <a:t>Mobile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US" sz="900" dirty="0">
                          <a:effectLst/>
                        </a:rPr>
                        <a:t>False Steps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Errors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81483438"/>
                  </a:ext>
                </a:extLst>
              </a:tr>
              <a:tr h="128905">
                <a:tc>
                  <a:txBody>
                    <a:bodyPr/>
                    <a:lstStyle/>
                    <a:p>
                      <a:pPr>
                        <a:lnSpc>
                          <a:spcPct val="107000"/>
                        </a:lnSpc>
                        <a:spcAft>
                          <a:spcPts val="800"/>
                        </a:spcAft>
                      </a:pPr>
                      <a:r>
                        <a:rPr lang="en-US" sz="900">
                          <a:effectLst/>
                        </a:rPr>
                        <a:t>How will you find Mentor details related to the CS stream for the Graduate Program?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00:50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800"/>
                        </a:spcAft>
                      </a:pPr>
                      <a:r>
                        <a:rPr lang="en-US" sz="900">
                          <a:effectLst/>
                        </a:rPr>
                        <a:t>Mentorship program?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36101143"/>
                  </a:ext>
                </a:extLst>
              </a:tr>
              <a:tr h="258445">
                <a:tc>
                  <a:txBody>
                    <a:bodyPr/>
                    <a:lstStyle/>
                    <a:p>
                      <a:pPr>
                        <a:lnSpc>
                          <a:spcPct val="107000"/>
                        </a:lnSpc>
                        <a:spcAft>
                          <a:spcPts val="800"/>
                        </a:spcAft>
                      </a:pPr>
                      <a:r>
                        <a:rPr lang="en-US" sz="900">
                          <a:effectLst/>
                        </a:rPr>
                        <a:t>How do I get details about red flags related to accommodation?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00:07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32864545"/>
                  </a:ext>
                </a:extLst>
              </a:tr>
              <a:tr h="258445">
                <a:tc>
                  <a:txBody>
                    <a:bodyPr/>
                    <a:lstStyle/>
                    <a:p>
                      <a:pPr>
                        <a:lnSpc>
                          <a:spcPct val="107000"/>
                        </a:lnSpc>
                        <a:spcAft>
                          <a:spcPts val="800"/>
                        </a:spcAft>
                      </a:pPr>
                      <a:r>
                        <a:rPr lang="en-US" sz="900">
                          <a:effectLst/>
                        </a:rPr>
                        <a:t>Where can I get details about Exchange Place which is very famous among Tourists?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14494728"/>
                  </a:ext>
                </a:extLst>
              </a:tr>
              <a:tr h="258445">
                <a:tc>
                  <a:txBody>
                    <a:bodyPr/>
                    <a:lstStyle/>
                    <a:p>
                      <a:pPr>
                        <a:lnSpc>
                          <a:spcPct val="107000"/>
                        </a:lnSpc>
                        <a:spcAft>
                          <a:spcPts val="800"/>
                        </a:spcAft>
                      </a:pPr>
                      <a:r>
                        <a:rPr lang="en-US" sz="900">
                          <a:effectLst/>
                        </a:rPr>
                        <a:t>How will you find link to apply for on Campus jobs for Pace University?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dirty="0">
                          <a:effectLst/>
                        </a:rPr>
                        <a:t>None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70408946"/>
                  </a:ext>
                </a:extLst>
              </a:tr>
            </a:tbl>
          </a:graphicData>
        </a:graphic>
      </p:graphicFrame>
      <p:graphicFrame>
        <p:nvGraphicFramePr>
          <p:cNvPr id="7" name="Table 6">
            <a:extLst>
              <a:ext uri="{FF2B5EF4-FFF2-40B4-BE49-F238E27FC236}">
                <a16:creationId xmlns:a16="http://schemas.microsoft.com/office/drawing/2014/main" id="{EAD6ECDE-597F-4805-A623-5DF354B2681E}"/>
              </a:ext>
            </a:extLst>
          </p:cNvPr>
          <p:cNvGraphicFramePr>
            <a:graphicFrameLocks noGrp="1"/>
          </p:cNvGraphicFramePr>
          <p:nvPr/>
        </p:nvGraphicFramePr>
        <p:xfrm>
          <a:off x="276446" y="3429000"/>
          <a:ext cx="5937250" cy="1614488"/>
        </p:xfrm>
        <a:graphic>
          <a:graphicData uri="http://schemas.openxmlformats.org/drawingml/2006/table">
            <a:tbl>
              <a:tblPr firstRow="1" firstCol="1" bandRow="1">
                <a:tableStyleId>{7DF18680-E054-41AD-8BC1-D1AEF772440D}</a:tableStyleId>
              </a:tblPr>
              <a:tblGrid>
                <a:gridCol w="2256790">
                  <a:extLst>
                    <a:ext uri="{9D8B030D-6E8A-4147-A177-3AD203B41FA5}">
                      <a16:colId xmlns:a16="http://schemas.microsoft.com/office/drawing/2014/main" val="2930547660"/>
                    </a:ext>
                  </a:extLst>
                </a:gridCol>
                <a:gridCol w="802631">
                  <a:extLst>
                    <a:ext uri="{9D8B030D-6E8A-4147-A177-3AD203B41FA5}">
                      <a16:colId xmlns:a16="http://schemas.microsoft.com/office/drawing/2014/main" val="4176238495"/>
                    </a:ext>
                  </a:extLst>
                </a:gridCol>
                <a:gridCol w="855133">
                  <a:extLst>
                    <a:ext uri="{9D8B030D-6E8A-4147-A177-3AD203B41FA5}">
                      <a16:colId xmlns:a16="http://schemas.microsoft.com/office/drawing/2014/main" val="3535774089"/>
                    </a:ext>
                  </a:extLst>
                </a:gridCol>
                <a:gridCol w="1151467">
                  <a:extLst>
                    <a:ext uri="{9D8B030D-6E8A-4147-A177-3AD203B41FA5}">
                      <a16:colId xmlns:a16="http://schemas.microsoft.com/office/drawing/2014/main" val="2980446401"/>
                    </a:ext>
                  </a:extLst>
                </a:gridCol>
                <a:gridCol w="871229">
                  <a:extLst>
                    <a:ext uri="{9D8B030D-6E8A-4147-A177-3AD203B41FA5}">
                      <a16:colId xmlns:a16="http://schemas.microsoft.com/office/drawing/2014/main" val="2826681154"/>
                    </a:ext>
                  </a:extLst>
                </a:gridCol>
              </a:tblGrid>
              <a:tr h="128905">
                <a:tc>
                  <a:txBody>
                    <a:bodyPr/>
                    <a:lstStyle/>
                    <a:p>
                      <a:pPr algn="ctr">
                        <a:lnSpc>
                          <a:spcPct val="107000"/>
                        </a:lnSpc>
                        <a:spcAft>
                          <a:spcPts val="800"/>
                        </a:spcAft>
                      </a:pPr>
                      <a:r>
                        <a:rPr lang="en-US" sz="900" dirty="0">
                          <a:effectLst/>
                        </a:rPr>
                        <a:t>Aishwarya Nair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Time Taken</a:t>
                      </a:r>
                      <a:r>
                        <a:rPr lang="en-US" sz="1100" dirty="0">
                          <a:effectLst/>
                        </a:rPr>
                        <a:t> </a:t>
                      </a:r>
                      <a:r>
                        <a:rPr lang="en-US" sz="900" dirty="0">
                          <a:effectLst/>
                        </a:rPr>
                        <a:t>Website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Time</a:t>
                      </a:r>
                      <a:r>
                        <a:rPr lang="en-US" sz="1100" dirty="0">
                          <a:effectLst/>
                        </a:rPr>
                        <a:t> </a:t>
                      </a:r>
                      <a:r>
                        <a:rPr lang="en-US" sz="900" dirty="0">
                          <a:effectLst/>
                        </a:rPr>
                        <a:t>Taken</a:t>
                      </a:r>
                      <a:r>
                        <a:rPr lang="en-US" sz="1100" dirty="0">
                          <a:effectLst/>
                        </a:rPr>
                        <a:t> </a:t>
                      </a:r>
                      <a:r>
                        <a:rPr lang="en-US" sz="900" dirty="0">
                          <a:effectLst/>
                        </a:rPr>
                        <a:t>Mobile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False Steps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Errors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76613355"/>
                  </a:ext>
                </a:extLst>
              </a:tr>
              <a:tr h="128905">
                <a:tc>
                  <a:txBody>
                    <a:bodyPr/>
                    <a:lstStyle/>
                    <a:p>
                      <a:pPr>
                        <a:lnSpc>
                          <a:spcPct val="107000"/>
                        </a:lnSpc>
                        <a:spcAft>
                          <a:spcPts val="800"/>
                        </a:spcAft>
                      </a:pPr>
                      <a:r>
                        <a:rPr lang="en-US" sz="900">
                          <a:effectLst/>
                        </a:rPr>
                        <a:t>How will you find Mentor details related to the CS stream for the Graduate Program?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01:00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dirty="0">
                          <a:effectLst/>
                        </a:rPr>
                        <a:t>None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77621593"/>
                  </a:ext>
                </a:extLst>
              </a:tr>
              <a:tr h="258445">
                <a:tc>
                  <a:txBody>
                    <a:bodyPr/>
                    <a:lstStyle/>
                    <a:p>
                      <a:pPr>
                        <a:lnSpc>
                          <a:spcPct val="107000"/>
                        </a:lnSpc>
                        <a:spcAft>
                          <a:spcPts val="800"/>
                        </a:spcAft>
                      </a:pPr>
                      <a:r>
                        <a:rPr lang="en-US" sz="900">
                          <a:effectLst/>
                        </a:rPr>
                        <a:t>How do I get details about red flags related to accommodation?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What do we mean by red flag?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87157741"/>
                  </a:ext>
                </a:extLst>
              </a:tr>
              <a:tr h="258445">
                <a:tc>
                  <a:txBody>
                    <a:bodyPr/>
                    <a:lstStyle/>
                    <a:p>
                      <a:pPr>
                        <a:lnSpc>
                          <a:spcPct val="107000"/>
                        </a:lnSpc>
                        <a:spcAft>
                          <a:spcPts val="800"/>
                        </a:spcAft>
                      </a:pPr>
                      <a:r>
                        <a:rPr lang="en-US" sz="900">
                          <a:effectLst/>
                        </a:rPr>
                        <a:t>Where can I get details about Exchange Place which is very famous among Tourists?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00:22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75647048"/>
                  </a:ext>
                </a:extLst>
              </a:tr>
              <a:tr h="258445">
                <a:tc>
                  <a:txBody>
                    <a:bodyPr/>
                    <a:lstStyle/>
                    <a:p>
                      <a:pPr>
                        <a:lnSpc>
                          <a:spcPct val="107000"/>
                        </a:lnSpc>
                        <a:spcAft>
                          <a:spcPts val="800"/>
                        </a:spcAft>
                      </a:pPr>
                      <a:r>
                        <a:rPr lang="en-US" sz="900" dirty="0">
                          <a:effectLst/>
                        </a:rPr>
                        <a:t>How will you find link to apply for on Campus jobs for Pace University?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65419295"/>
                  </a:ext>
                </a:extLst>
              </a:tr>
            </a:tbl>
          </a:graphicData>
        </a:graphic>
      </p:graphicFrame>
      <p:sp>
        <p:nvSpPr>
          <p:cNvPr id="8" name="TextBox 7">
            <a:extLst>
              <a:ext uri="{FF2B5EF4-FFF2-40B4-BE49-F238E27FC236}">
                <a16:creationId xmlns:a16="http://schemas.microsoft.com/office/drawing/2014/main" id="{7BDD968B-0B02-4A59-882E-F1CF34DDA767}"/>
              </a:ext>
            </a:extLst>
          </p:cNvPr>
          <p:cNvSpPr txBox="1"/>
          <p:nvPr/>
        </p:nvSpPr>
        <p:spPr>
          <a:xfrm>
            <a:off x="6213696" y="3429000"/>
            <a:ext cx="5810449" cy="3538148"/>
          </a:xfrm>
          <a:prstGeom prst="rect">
            <a:avLst/>
          </a:prstGeom>
          <a:noFill/>
        </p:spPr>
        <p:txBody>
          <a:bodyPr wrap="square" rtlCol="0">
            <a:spAutoFit/>
          </a:bodyPr>
          <a:lstStyle/>
          <a:p>
            <a:pPr>
              <a:lnSpc>
                <a:spcPct val="107000"/>
              </a:lnSpc>
              <a:spcAft>
                <a:spcPts val="800"/>
              </a:spcAft>
            </a:pPr>
            <a:r>
              <a:rPr lang="en-US" b="1"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Feedbacks and Comments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342900" lvl="0" indent="-342900">
              <a:lnSpc>
                <a:spcPct val="107000"/>
              </a:lnSpc>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Why do we have this chatbot feature when we have same bubbles outside. (On explaining, that chatbot will also have non prominent features and bubbles that are not already covered and if you feel like we missed something, you can convey the same to us) agreed the use of it.</a:t>
            </a:r>
          </a:p>
          <a:p>
            <a:pPr marL="342900" lvl="0" indent="-342900">
              <a:lnSpc>
                <a:spcPct val="107000"/>
              </a:lnSpc>
              <a:spcAft>
                <a:spcPts val="800"/>
              </a:spcAft>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I believe mobile and website should look the same, yes less information to display on mobile upfront but design wise they should be same.</a:t>
            </a:r>
          </a:p>
          <a:p>
            <a:endParaRPr lang="en-US" dirty="0"/>
          </a:p>
        </p:txBody>
      </p:sp>
      <p:sp>
        <p:nvSpPr>
          <p:cNvPr id="9" name="TextBox 8">
            <a:extLst>
              <a:ext uri="{FF2B5EF4-FFF2-40B4-BE49-F238E27FC236}">
                <a16:creationId xmlns:a16="http://schemas.microsoft.com/office/drawing/2014/main" id="{593F54FD-45A5-4D0F-A65C-AF97C66ABD37}"/>
              </a:ext>
            </a:extLst>
          </p:cNvPr>
          <p:cNvSpPr txBox="1"/>
          <p:nvPr/>
        </p:nvSpPr>
        <p:spPr>
          <a:xfrm>
            <a:off x="6381551" y="700240"/>
            <a:ext cx="5810449" cy="1367234"/>
          </a:xfrm>
          <a:prstGeom prst="rect">
            <a:avLst/>
          </a:prstGeom>
          <a:noFill/>
        </p:spPr>
        <p:txBody>
          <a:bodyPr wrap="square" rtlCol="0">
            <a:spAutoFit/>
          </a:bodyPr>
          <a:lstStyle/>
          <a:p>
            <a:pPr>
              <a:lnSpc>
                <a:spcPct val="107000"/>
              </a:lnSpc>
              <a:spcAft>
                <a:spcPts val="800"/>
              </a:spcAft>
            </a:pPr>
            <a:r>
              <a:rPr lang="en-US" b="1"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Feedbacks and Comments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285750" lvl="0" indent="-285750">
              <a:lnSpc>
                <a:spcPct val="107000"/>
              </a:lnSpc>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is mentorship program?</a:t>
            </a:r>
          </a:p>
          <a:p>
            <a:pPr marL="285750" lvl="0" indent="-285750">
              <a:lnSpc>
                <a:spcPct val="107000"/>
              </a:lnSpc>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I believe mobile and website can have different looks till the time it is functional and doing the work accurately.</a:t>
            </a:r>
          </a:p>
        </p:txBody>
      </p:sp>
    </p:spTree>
    <p:extLst>
      <p:ext uri="{BB962C8B-B14F-4D97-AF65-F5344CB8AC3E}">
        <p14:creationId xmlns:p14="http://schemas.microsoft.com/office/powerpoint/2010/main" val="1983771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DD968B-0B02-4A59-882E-F1CF34DDA767}"/>
              </a:ext>
            </a:extLst>
          </p:cNvPr>
          <p:cNvSpPr txBox="1"/>
          <p:nvPr/>
        </p:nvSpPr>
        <p:spPr>
          <a:xfrm>
            <a:off x="6213696" y="4220110"/>
            <a:ext cx="5810449" cy="1759969"/>
          </a:xfrm>
          <a:prstGeom prst="rect">
            <a:avLst/>
          </a:prstGeom>
          <a:noFill/>
        </p:spPr>
        <p:txBody>
          <a:bodyPr wrap="square" rtlCol="0">
            <a:spAutoFit/>
          </a:bodyPr>
          <a:lstStyle/>
          <a:p>
            <a:pPr>
              <a:lnSpc>
                <a:spcPct val="107000"/>
              </a:lnSpc>
              <a:spcAft>
                <a:spcPts val="800"/>
              </a:spcAft>
            </a:pPr>
            <a:r>
              <a:rPr lang="en-US" b="1"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Feedbacks and Comments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285750" lvl="0" indent="-285750">
              <a:lnSpc>
                <a:spcPct val="107000"/>
              </a:lnSpc>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Felt that major points were covered.</a:t>
            </a:r>
          </a:p>
          <a:p>
            <a:pPr marL="285750" lvl="0" indent="-285750">
              <a:lnSpc>
                <a:spcPct val="107000"/>
              </a:lnSpc>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Wanted transfer money to India feature bubble.</a:t>
            </a:r>
          </a:p>
          <a:p>
            <a:pPr marL="285750" lvl="0" indent="-285750">
              <a:lnSpc>
                <a:spcPct val="107000"/>
              </a:lnSpc>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Wanted paying money to university feature.</a:t>
            </a:r>
          </a:p>
          <a:p>
            <a:endParaRPr lang="en-US" dirty="0"/>
          </a:p>
        </p:txBody>
      </p:sp>
      <p:sp>
        <p:nvSpPr>
          <p:cNvPr id="9" name="TextBox 8">
            <a:extLst>
              <a:ext uri="{FF2B5EF4-FFF2-40B4-BE49-F238E27FC236}">
                <a16:creationId xmlns:a16="http://schemas.microsoft.com/office/drawing/2014/main" id="{593F54FD-45A5-4D0F-A65C-AF97C66ABD37}"/>
              </a:ext>
            </a:extLst>
          </p:cNvPr>
          <p:cNvSpPr txBox="1"/>
          <p:nvPr/>
        </p:nvSpPr>
        <p:spPr>
          <a:xfrm>
            <a:off x="6381551" y="1652214"/>
            <a:ext cx="5810449" cy="1070871"/>
          </a:xfrm>
          <a:prstGeom prst="rect">
            <a:avLst/>
          </a:prstGeom>
          <a:noFill/>
        </p:spPr>
        <p:txBody>
          <a:bodyPr wrap="square" rtlCol="0">
            <a:spAutoFit/>
          </a:bodyPr>
          <a:lstStyle/>
          <a:p>
            <a:pPr>
              <a:lnSpc>
                <a:spcPct val="107000"/>
              </a:lnSpc>
              <a:spcAft>
                <a:spcPts val="800"/>
              </a:spcAft>
            </a:pPr>
            <a:r>
              <a:rPr lang="en-US" b="1"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Feedbacks and Comments</a:t>
            </a:r>
            <a:r>
              <a:rPr lang="en-US" dirty="0">
                <a:effectLst/>
                <a:latin typeface="Calibri" panose="020F0502020204030204" pitchFamily="34" charset="0"/>
                <a:ea typeface="Calibri" panose="020F0502020204030204" pitchFamily="34" charset="0"/>
                <a:cs typeface="Times New Roman" panose="02020603050405020304" pitchFamily="18" charset="0"/>
              </a:rPr>
              <a:t>:</a:t>
            </a:r>
          </a:p>
          <a:p>
            <a:pPr marL="285750" lvl="0" indent="-285750">
              <a:lnSpc>
                <a:spcPct val="107000"/>
              </a:lnSpc>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Felt that major points were covered.</a:t>
            </a:r>
          </a:p>
          <a:p>
            <a:pPr marL="285750" lvl="0" indent="-285750">
              <a:lnSpc>
                <a:spcPct val="107000"/>
              </a:lnSpc>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Would like to have the loan feature bubble prominent.</a:t>
            </a:r>
          </a:p>
        </p:txBody>
      </p:sp>
      <p:pic>
        <p:nvPicPr>
          <p:cNvPr id="11" name="Picture 10">
            <a:extLst>
              <a:ext uri="{FF2B5EF4-FFF2-40B4-BE49-F238E27FC236}">
                <a16:creationId xmlns:a16="http://schemas.microsoft.com/office/drawing/2014/main" id="{08616B86-F328-45B8-839D-F1006DA3DBC9}"/>
              </a:ext>
            </a:extLst>
          </p:cNvPr>
          <p:cNvPicPr>
            <a:picLocks noChangeAspect="1"/>
          </p:cNvPicPr>
          <p:nvPr/>
        </p:nvPicPr>
        <p:blipFill>
          <a:blip r:embed="rId2"/>
          <a:stretch>
            <a:fillRect/>
          </a:stretch>
        </p:blipFill>
        <p:spPr>
          <a:xfrm>
            <a:off x="276446" y="323067"/>
            <a:ext cx="3561907" cy="370310"/>
          </a:xfrm>
          <a:prstGeom prst="rect">
            <a:avLst/>
          </a:prstGeom>
        </p:spPr>
      </p:pic>
      <p:graphicFrame>
        <p:nvGraphicFramePr>
          <p:cNvPr id="12" name="Table 11">
            <a:extLst>
              <a:ext uri="{FF2B5EF4-FFF2-40B4-BE49-F238E27FC236}">
                <a16:creationId xmlns:a16="http://schemas.microsoft.com/office/drawing/2014/main" id="{FE229E47-EB33-4FD0-97B1-752C54C51B57}"/>
              </a:ext>
            </a:extLst>
          </p:cNvPr>
          <p:cNvGraphicFramePr>
            <a:graphicFrameLocks noGrp="1"/>
          </p:cNvGraphicFramePr>
          <p:nvPr>
            <p:extLst>
              <p:ext uri="{D42A27DB-BD31-4B8C-83A1-F6EECF244321}">
                <p14:modId xmlns:p14="http://schemas.microsoft.com/office/powerpoint/2010/main" val="680277452"/>
              </p:ext>
            </p:extLst>
          </p:nvPr>
        </p:nvGraphicFramePr>
        <p:xfrm>
          <a:off x="276446" y="1660681"/>
          <a:ext cx="5937250" cy="1467739"/>
        </p:xfrm>
        <a:graphic>
          <a:graphicData uri="http://schemas.openxmlformats.org/drawingml/2006/table">
            <a:tbl>
              <a:tblPr firstRow="1" firstCol="1" bandRow="1">
                <a:tableStyleId>{7DF18680-E054-41AD-8BC1-D1AEF772440D}</a:tableStyleId>
              </a:tblPr>
              <a:tblGrid>
                <a:gridCol w="2256790">
                  <a:extLst>
                    <a:ext uri="{9D8B030D-6E8A-4147-A177-3AD203B41FA5}">
                      <a16:colId xmlns:a16="http://schemas.microsoft.com/office/drawing/2014/main" val="1958151400"/>
                    </a:ext>
                  </a:extLst>
                </a:gridCol>
                <a:gridCol w="811097">
                  <a:extLst>
                    <a:ext uri="{9D8B030D-6E8A-4147-A177-3AD203B41FA5}">
                      <a16:colId xmlns:a16="http://schemas.microsoft.com/office/drawing/2014/main" val="1950892013"/>
                    </a:ext>
                  </a:extLst>
                </a:gridCol>
                <a:gridCol w="847523">
                  <a:extLst>
                    <a:ext uri="{9D8B030D-6E8A-4147-A177-3AD203B41FA5}">
                      <a16:colId xmlns:a16="http://schemas.microsoft.com/office/drawing/2014/main" val="3029708575"/>
                    </a:ext>
                  </a:extLst>
                </a:gridCol>
                <a:gridCol w="1131570">
                  <a:extLst>
                    <a:ext uri="{9D8B030D-6E8A-4147-A177-3AD203B41FA5}">
                      <a16:colId xmlns:a16="http://schemas.microsoft.com/office/drawing/2014/main" val="1691252973"/>
                    </a:ext>
                  </a:extLst>
                </a:gridCol>
                <a:gridCol w="890270">
                  <a:extLst>
                    <a:ext uri="{9D8B030D-6E8A-4147-A177-3AD203B41FA5}">
                      <a16:colId xmlns:a16="http://schemas.microsoft.com/office/drawing/2014/main" val="4004557732"/>
                    </a:ext>
                  </a:extLst>
                </a:gridCol>
              </a:tblGrid>
              <a:tr h="128905">
                <a:tc>
                  <a:txBody>
                    <a:bodyPr/>
                    <a:lstStyle/>
                    <a:p>
                      <a:pPr algn="ctr">
                        <a:lnSpc>
                          <a:spcPct val="107000"/>
                        </a:lnSpc>
                        <a:spcAft>
                          <a:spcPts val="800"/>
                        </a:spcAft>
                      </a:pPr>
                      <a:r>
                        <a:rPr lang="en-US" sz="900" dirty="0">
                          <a:effectLst/>
                        </a:rPr>
                        <a:t>Neha Chudekar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Time Taken Website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Time</a:t>
                      </a:r>
                      <a:r>
                        <a:rPr lang="en-US" sz="1100" dirty="0">
                          <a:effectLst/>
                        </a:rPr>
                        <a:t> </a:t>
                      </a:r>
                      <a:r>
                        <a:rPr lang="en-US" sz="900" dirty="0">
                          <a:effectLst/>
                        </a:rPr>
                        <a:t>Taken</a:t>
                      </a:r>
                      <a:r>
                        <a:rPr lang="en-US" sz="1100" dirty="0">
                          <a:effectLst/>
                        </a:rPr>
                        <a:t> </a:t>
                      </a:r>
                      <a:r>
                        <a:rPr lang="en-US" sz="900" dirty="0">
                          <a:effectLst/>
                        </a:rPr>
                        <a:t>Mobile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a:effectLst/>
                        </a:rPr>
                        <a:t>False Steps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Errors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43336855"/>
                  </a:ext>
                </a:extLst>
              </a:tr>
              <a:tr h="128905">
                <a:tc>
                  <a:txBody>
                    <a:bodyPr/>
                    <a:lstStyle/>
                    <a:p>
                      <a:pPr>
                        <a:lnSpc>
                          <a:spcPct val="107000"/>
                        </a:lnSpc>
                        <a:spcAft>
                          <a:spcPts val="800"/>
                        </a:spcAft>
                      </a:pPr>
                      <a:r>
                        <a:rPr lang="en-US" sz="900">
                          <a:effectLst/>
                        </a:rPr>
                        <a:t>How will you find Mentor details related to the CS stream for the Graduate Program?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52544361"/>
                  </a:ext>
                </a:extLst>
              </a:tr>
              <a:tr h="258445">
                <a:tc>
                  <a:txBody>
                    <a:bodyPr/>
                    <a:lstStyle/>
                    <a:p>
                      <a:pPr>
                        <a:lnSpc>
                          <a:spcPct val="107000"/>
                        </a:lnSpc>
                        <a:spcAft>
                          <a:spcPts val="800"/>
                        </a:spcAft>
                      </a:pPr>
                      <a:r>
                        <a:rPr lang="en-US" sz="900">
                          <a:effectLst/>
                        </a:rPr>
                        <a:t>How do I get details about red flags related to accommodation?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00:07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65394369"/>
                  </a:ext>
                </a:extLst>
              </a:tr>
              <a:tr h="258445">
                <a:tc>
                  <a:txBody>
                    <a:bodyPr/>
                    <a:lstStyle/>
                    <a:p>
                      <a:pPr>
                        <a:lnSpc>
                          <a:spcPct val="107000"/>
                        </a:lnSpc>
                        <a:spcAft>
                          <a:spcPts val="800"/>
                        </a:spcAft>
                      </a:pPr>
                      <a:r>
                        <a:rPr lang="en-US" sz="900">
                          <a:effectLst/>
                        </a:rPr>
                        <a:t>Where can I get details about Exchange Place which is very famous among Tourists?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17126503"/>
                  </a:ext>
                </a:extLst>
              </a:tr>
              <a:tr h="258445">
                <a:tc>
                  <a:txBody>
                    <a:bodyPr/>
                    <a:lstStyle/>
                    <a:p>
                      <a:pPr>
                        <a:lnSpc>
                          <a:spcPct val="107000"/>
                        </a:lnSpc>
                        <a:spcAft>
                          <a:spcPts val="800"/>
                        </a:spcAft>
                      </a:pPr>
                      <a:r>
                        <a:rPr lang="en-US" sz="900">
                          <a:effectLst/>
                        </a:rPr>
                        <a:t>How will you find link to apply for on Campus jobs for Pace University?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70363297"/>
                  </a:ext>
                </a:extLst>
              </a:tr>
            </a:tbl>
          </a:graphicData>
        </a:graphic>
      </p:graphicFrame>
      <p:graphicFrame>
        <p:nvGraphicFramePr>
          <p:cNvPr id="13" name="Table 12">
            <a:extLst>
              <a:ext uri="{FF2B5EF4-FFF2-40B4-BE49-F238E27FC236}">
                <a16:creationId xmlns:a16="http://schemas.microsoft.com/office/drawing/2014/main" id="{446B978C-F46D-415F-8287-038F5EAD6059}"/>
              </a:ext>
            </a:extLst>
          </p:cNvPr>
          <p:cNvGraphicFramePr>
            <a:graphicFrameLocks noGrp="1"/>
          </p:cNvGraphicFramePr>
          <p:nvPr>
            <p:extLst>
              <p:ext uri="{D42A27DB-BD31-4B8C-83A1-F6EECF244321}">
                <p14:modId xmlns:p14="http://schemas.microsoft.com/office/powerpoint/2010/main" val="3819583835"/>
              </p:ext>
            </p:extLst>
          </p:nvPr>
        </p:nvGraphicFramePr>
        <p:xfrm>
          <a:off x="276446" y="4280879"/>
          <a:ext cx="5937250" cy="1467739"/>
        </p:xfrm>
        <a:graphic>
          <a:graphicData uri="http://schemas.openxmlformats.org/drawingml/2006/table">
            <a:tbl>
              <a:tblPr firstRow="1" firstCol="1" bandRow="1">
                <a:tableStyleId>{7DF18680-E054-41AD-8BC1-D1AEF772440D}</a:tableStyleId>
              </a:tblPr>
              <a:tblGrid>
                <a:gridCol w="2256790">
                  <a:extLst>
                    <a:ext uri="{9D8B030D-6E8A-4147-A177-3AD203B41FA5}">
                      <a16:colId xmlns:a16="http://schemas.microsoft.com/office/drawing/2014/main" val="3550785613"/>
                    </a:ext>
                  </a:extLst>
                </a:gridCol>
                <a:gridCol w="813214">
                  <a:extLst>
                    <a:ext uri="{9D8B030D-6E8A-4147-A177-3AD203B41FA5}">
                      <a16:colId xmlns:a16="http://schemas.microsoft.com/office/drawing/2014/main" val="1373509057"/>
                    </a:ext>
                  </a:extLst>
                </a:gridCol>
                <a:gridCol w="845406">
                  <a:extLst>
                    <a:ext uri="{9D8B030D-6E8A-4147-A177-3AD203B41FA5}">
                      <a16:colId xmlns:a16="http://schemas.microsoft.com/office/drawing/2014/main" val="2293511859"/>
                    </a:ext>
                  </a:extLst>
                </a:gridCol>
                <a:gridCol w="1131570">
                  <a:extLst>
                    <a:ext uri="{9D8B030D-6E8A-4147-A177-3AD203B41FA5}">
                      <a16:colId xmlns:a16="http://schemas.microsoft.com/office/drawing/2014/main" val="2321071194"/>
                    </a:ext>
                  </a:extLst>
                </a:gridCol>
                <a:gridCol w="890270">
                  <a:extLst>
                    <a:ext uri="{9D8B030D-6E8A-4147-A177-3AD203B41FA5}">
                      <a16:colId xmlns:a16="http://schemas.microsoft.com/office/drawing/2014/main" val="1674369834"/>
                    </a:ext>
                  </a:extLst>
                </a:gridCol>
              </a:tblGrid>
              <a:tr h="128905">
                <a:tc>
                  <a:txBody>
                    <a:bodyPr/>
                    <a:lstStyle/>
                    <a:p>
                      <a:pPr algn="ctr">
                        <a:lnSpc>
                          <a:spcPct val="107000"/>
                        </a:lnSpc>
                        <a:spcAft>
                          <a:spcPts val="800"/>
                        </a:spcAft>
                      </a:pPr>
                      <a:r>
                        <a:rPr lang="en-US" sz="900" dirty="0">
                          <a:effectLst/>
                        </a:rPr>
                        <a:t>Aishwarya Suresh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Time Taken</a:t>
                      </a:r>
                      <a:r>
                        <a:rPr lang="en-US" sz="1100" dirty="0">
                          <a:effectLst/>
                        </a:rPr>
                        <a:t> </a:t>
                      </a:r>
                      <a:r>
                        <a:rPr lang="en-US" sz="900" dirty="0">
                          <a:effectLst/>
                        </a:rPr>
                        <a:t>Website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Time</a:t>
                      </a:r>
                      <a:r>
                        <a:rPr lang="en-US" sz="1100" dirty="0">
                          <a:effectLst/>
                        </a:rPr>
                        <a:t> </a:t>
                      </a:r>
                      <a:r>
                        <a:rPr lang="en-US" sz="900" dirty="0">
                          <a:effectLst/>
                        </a:rPr>
                        <a:t>Taken</a:t>
                      </a:r>
                      <a:r>
                        <a:rPr lang="en-US" sz="1100" dirty="0">
                          <a:effectLst/>
                        </a:rPr>
                        <a:t> </a:t>
                      </a:r>
                      <a:r>
                        <a:rPr lang="en-US" sz="900" dirty="0">
                          <a:effectLst/>
                        </a:rPr>
                        <a:t>Mobile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False Steps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US" sz="900" dirty="0">
                          <a:effectLst/>
                        </a:rPr>
                        <a:t>Errors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31803672"/>
                  </a:ext>
                </a:extLst>
              </a:tr>
              <a:tr h="128905">
                <a:tc>
                  <a:txBody>
                    <a:bodyPr/>
                    <a:lstStyle/>
                    <a:p>
                      <a:pPr>
                        <a:lnSpc>
                          <a:spcPct val="107000"/>
                        </a:lnSpc>
                        <a:spcAft>
                          <a:spcPts val="800"/>
                        </a:spcAft>
                      </a:pPr>
                      <a:r>
                        <a:rPr lang="en-US" sz="900">
                          <a:effectLst/>
                        </a:rPr>
                        <a:t>How will you find Mentor details related to the CS stream for the Graduate Program?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583469015"/>
                  </a:ext>
                </a:extLst>
              </a:tr>
              <a:tr h="258445">
                <a:tc>
                  <a:txBody>
                    <a:bodyPr/>
                    <a:lstStyle/>
                    <a:p>
                      <a:pPr>
                        <a:lnSpc>
                          <a:spcPct val="107000"/>
                        </a:lnSpc>
                        <a:spcAft>
                          <a:spcPts val="800"/>
                        </a:spcAft>
                      </a:pPr>
                      <a:r>
                        <a:rPr lang="en-US" sz="900">
                          <a:effectLst/>
                        </a:rPr>
                        <a:t>How do I get details about red flags related to accommodation?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dirty="0">
                          <a:effectLst/>
                        </a:rPr>
                        <a:t>00:11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76066238"/>
                  </a:ext>
                </a:extLst>
              </a:tr>
              <a:tr h="258445">
                <a:tc>
                  <a:txBody>
                    <a:bodyPr/>
                    <a:lstStyle/>
                    <a:p>
                      <a:pPr>
                        <a:lnSpc>
                          <a:spcPct val="107000"/>
                        </a:lnSpc>
                        <a:spcAft>
                          <a:spcPts val="800"/>
                        </a:spcAft>
                      </a:pPr>
                      <a:r>
                        <a:rPr lang="en-US" sz="900">
                          <a:effectLst/>
                        </a:rPr>
                        <a:t>Where can I get details about Exchange Place which is very famous among Tourists?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7075735"/>
                  </a:ext>
                </a:extLst>
              </a:tr>
              <a:tr h="258445">
                <a:tc>
                  <a:txBody>
                    <a:bodyPr/>
                    <a:lstStyle/>
                    <a:p>
                      <a:pPr>
                        <a:lnSpc>
                          <a:spcPct val="107000"/>
                        </a:lnSpc>
                        <a:spcAft>
                          <a:spcPts val="800"/>
                        </a:spcAft>
                      </a:pPr>
                      <a:r>
                        <a:rPr lang="en-US" sz="900">
                          <a:effectLst/>
                        </a:rPr>
                        <a:t>How will you find link to apply for on Campus jobs for Pace University?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r">
                        <a:lnSpc>
                          <a:spcPct val="107000"/>
                        </a:lnSpc>
                        <a:spcAft>
                          <a:spcPts val="800"/>
                        </a:spcAft>
                      </a:pPr>
                      <a:r>
                        <a:rPr lang="en-US" sz="900">
                          <a:effectLst/>
                        </a:rPr>
                        <a:t>00:20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a:effectLst/>
                        </a:rPr>
                        <a:t>00:15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r">
                        <a:lnSpc>
                          <a:spcPct val="107000"/>
                        </a:lnSpc>
                        <a:spcAft>
                          <a:spcPts val="800"/>
                        </a:spcAft>
                      </a:pPr>
                      <a:r>
                        <a:rPr lang="en-US" sz="900">
                          <a:effectLst/>
                        </a:rPr>
                        <a:t>None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800"/>
                        </a:spcAft>
                      </a:pPr>
                      <a:r>
                        <a:rPr lang="en-US" sz="9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34568625"/>
                  </a:ext>
                </a:extLst>
              </a:tr>
            </a:tbl>
          </a:graphicData>
        </a:graphic>
      </p:graphicFrame>
    </p:spTree>
    <p:extLst>
      <p:ext uri="{BB962C8B-B14F-4D97-AF65-F5344CB8AC3E}">
        <p14:creationId xmlns:p14="http://schemas.microsoft.com/office/powerpoint/2010/main" val="198804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22E8DF32-D197-4BDE-8520-1BCC8CC9B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806" y="-150209"/>
            <a:ext cx="6858000" cy="6858000"/>
          </a:xfrm>
          <a:prstGeom prst="rect">
            <a:avLst/>
          </a:prstGeom>
        </p:spPr>
      </p:pic>
      <p:sp>
        <p:nvSpPr>
          <p:cNvPr id="9" name="TextBox 8">
            <a:extLst>
              <a:ext uri="{FF2B5EF4-FFF2-40B4-BE49-F238E27FC236}">
                <a16:creationId xmlns:a16="http://schemas.microsoft.com/office/drawing/2014/main" id="{593F54FD-45A5-4D0F-A65C-AF97C66ABD37}"/>
              </a:ext>
            </a:extLst>
          </p:cNvPr>
          <p:cNvSpPr txBox="1"/>
          <p:nvPr/>
        </p:nvSpPr>
        <p:spPr>
          <a:xfrm>
            <a:off x="328774" y="2036015"/>
            <a:ext cx="5810449" cy="2485552"/>
          </a:xfrm>
          <a:prstGeom prst="rect">
            <a:avLst/>
          </a:prstGeom>
          <a:noFill/>
        </p:spPr>
        <p:txBody>
          <a:bodyPr wrap="square" rtlCol="0">
            <a:spAutoFit/>
          </a:bodyPr>
          <a:lstStyle/>
          <a:p>
            <a:pPr>
              <a:lnSpc>
                <a:spcPct val="107000"/>
              </a:lnSpc>
              <a:spcAft>
                <a:spcPts val="800"/>
              </a:spcAft>
            </a:pPr>
            <a:r>
              <a:rPr lang="en-US" sz="2000" b="1"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The SUS score was calculated by the matrix of </a:t>
            </a:r>
          </a:p>
          <a:p>
            <a:pPr marL="285750" lvl="0" indent="-285750">
              <a:lnSpc>
                <a:spcPct val="107000"/>
              </a:lnSpc>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Times New Roman" panose="02020603050405020304" pitchFamily="18" charset="0"/>
              </a:rPr>
              <a:t>For every odd-numbered question, subtract 1 from the score (X-1)</a:t>
            </a:r>
          </a:p>
          <a:p>
            <a:pPr marL="285750" lvl="0" indent="-285750">
              <a:lnSpc>
                <a:spcPct val="107000"/>
              </a:lnSpc>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Times New Roman" panose="02020603050405020304" pitchFamily="18" charset="0"/>
              </a:rPr>
              <a:t>For every even-numbered question, subtract the score from 5 (5-X)</a:t>
            </a:r>
          </a:p>
          <a:p>
            <a:pPr marL="285750" lvl="0" indent="-285750">
              <a:lnSpc>
                <a:spcPct val="107000"/>
              </a:lnSpc>
              <a:spcAft>
                <a:spcPts val="800"/>
              </a:spcAft>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Times New Roman" panose="02020603050405020304" pitchFamily="18" charset="0"/>
              </a:rPr>
              <a:t>Sum the scores from even and odd-numbered questions. Then multiply the total with 2.5</a:t>
            </a:r>
          </a:p>
        </p:txBody>
      </p:sp>
      <p:pic>
        <p:nvPicPr>
          <p:cNvPr id="3" name="Picture 2">
            <a:extLst>
              <a:ext uri="{FF2B5EF4-FFF2-40B4-BE49-F238E27FC236}">
                <a16:creationId xmlns:a16="http://schemas.microsoft.com/office/drawing/2014/main" id="{1691B889-0080-4ACC-BEBB-698DF24E4C7F}"/>
              </a:ext>
            </a:extLst>
          </p:cNvPr>
          <p:cNvPicPr>
            <a:picLocks noChangeAspect="1"/>
          </p:cNvPicPr>
          <p:nvPr/>
        </p:nvPicPr>
        <p:blipFill>
          <a:blip r:embed="rId3"/>
          <a:stretch>
            <a:fillRect/>
          </a:stretch>
        </p:blipFill>
        <p:spPr>
          <a:xfrm>
            <a:off x="328774" y="656770"/>
            <a:ext cx="6198982" cy="520325"/>
          </a:xfrm>
          <a:prstGeom prst="rect">
            <a:avLst/>
          </a:prstGeom>
        </p:spPr>
      </p:pic>
      <p:sp>
        <p:nvSpPr>
          <p:cNvPr id="14" name="TextBox 13">
            <a:extLst>
              <a:ext uri="{FF2B5EF4-FFF2-40B4-BE49-F238E27FC236}">
                <a16:creationId xmlns:a16="http://schemas.microsoft.com/office/drawing/2014/main" id="{959E4341-44E2-48ED-B8D1-B8278DD92A52}"/>
              </a:ext>
            </a:extLst>
          </p:cNvPr>
          <p:cNvSpPr txBox="1"/>
          <p:nvPr/>
        </p:nvSpPr>
        <p:spPr>
          <a:xfrm>
            <a:off x="328774" y="1406500"/>
            <a:ext cx="3287310" cy="400110"/>
          </a:xfrm>
          <a:prstGeom prst="rect">
            <a:avLst/>
          </a:prstGeom>
          <a:solidFill>
            <a:srgbClr val="FFD100"/>
          </a:solidFill>
        </p:spPr>
        <p:txBody>
          <a:bodyPr wrap="none" rtlCol="0">
            <a:spAutoFit/>
          </a:bodyPr>
          <a:lstStyle/>
          <a:p>
            <a:pPr algn="l"/>
            <a:r>
              <a:rPr lang="en-US" sz="2000" dirty="0">
                <a:solidFill>
                  <a:srgbClr val="000000"/>
                </a:solidFill>
              </a:rPr>
              <a:t>Access to SUS questions</a:t>
            </a:r>
            <a:r>
              <a:rPr lang="en-US" sz="2000" b="0" i="0" dirty="0">
                <a:solidFill>
                  <a:srgbClr val="000000"/>
                </a:solidFill>
                <a:effectLst/>
              </a:rPr>
              <a:t> </a:t>
            </a:r>
            <a:r>
              <a:rPr lang="en-US" sz="2000" b="0" i="0" dirty="0">
                <a:solidFill>
                  <a:srgbClr val="000000"/>
                </a:solidFill>
                <a:effectLst/>
                <a:hlinkClick r:id="rId4"/>
              </a:rPr>
              <a:t>here</a:t>
            </a:r>
            <a:r>
              <a:rPr lang="en-US" sz="2000" b="0" i="0" dirty="0">
                <a:solidFill>
                  <a:srgbClr val="000000"/>
                </a:solidFill>
                <a:effectLst/>
              </a:rPr>
              <a:t>.</a:t>
            </a:r>
          </a:p>
        </p:txBody>
      </p:sp>
    </p:spTree>
    <p:extLst>
      <p:ext uri="{BB962C8B-B14F-4D97-AF65-F5344CB8AC3E}">
        <p14:creationId xmlns:p14="http://schemas.microsoft.com/office/powerpoint/2010/main" val="3199772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C8A571-0179-4AA3-B6CD-8787051F549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711308"/>
            <a:ext cx="5943600" cy="2825750"/>
          </a:xfrm>
          <a:prstGeom prst="rect">
            <a:avLst/>
          </a:prstGeom>
          <a:noFill/>
          <a:ln>
            <a:noFill/>
          </a:ln>
        </p:spPr>
      </p:pic>
      <p:pic>
        <p:nvPicPr>
          <p:cNvPr id="3" name="Picture 2">
            <a:extLst>
              <a:ext uri="{FF2B5EF4-FFF2-40B4-BE49-F238E27FC236}">
                <a16:creationId xmlns:a16="http://schemas.microsoft.com/office/drawing/2014/main" id="{51B2EDC5-F57B-415C-9F9D-A57D7411879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403137"/>
            <a:ext cx="5943600" cy="2825750"/>
          </a:xfrm>
          <a:prstGeom prst="rect">
            <a:avLst/>
          </a:prstGeom>
          <a:noFill/>
          <a:ln>
            <a:noFill/>
          </a:ln>
        </p:spPr>
      </p:pic>
      <p:pic>
        <p:nvPicPr>
          <p:cNvPr id="4" name="Picture 3">
            <a:extLst>
              <a:ext uri="{FF2B5EF4-FFF2-40B4-BE49-F238E27FC236}">
                <a16:creationId xmlns:a16="http://schemas.microsoft.com/office/drawing/2014/main" id="{FB1B8D0B-983E-4D05-A2D0-BDB7085DCC0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711308"/>
            <a:ext cx="5943600" cy="2825750"/>
          </a:xfrm>
          <a:prstGeom prst="rect">
            <a:avLst/>
          </a:prstGeom>
          <a:noFill/>
          <a:ln>
            <a:noFill/>
          </a:ln>
        </p:spPr>
      </p:pic>
      <p:pic>
        <p:nvPicPr>
          <p:cNvPr id="5" name="Picture 4">
            <a:extLst>
              <a:ext uri="{FF2B5EF4-FFF2-40B4-BE49-F238E27FC236}">
                <a16:creationId xmlns:a16="http://schemas.microsoft.com/office/drawing/2014/main" id="{F3D0CB2C-CC0D-419B-9AB1-80C1A2C7049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403137"/>
            <a:ext cx="5943600" cy="2825750"/>
          </a:xfrm>
          <a:prstGeom prst="rect">
            <a:avLst/>
          </a:prstGeom>
          <a:noFill/>
          <a:ln>
            <a:noFill/>
          </a:ln>
        </p:spPr>
      </p:pic>
    </p:spTree>
    <p:extLst>
      <p:ext uri="{BB962C8B-B14F-4D97-AF65-F5344CB8AC3E}">
        <p14:creationId xmlns:p14="http://schemas.microsoft.com/office/powerpoint/2010/main" val="2862647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A99CF9-BD5A-473A-8109-947D69D6DFC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577746"/>
            <a:ext cx="5943600" cy="2825750"/>
          </a:xfrm>
          <a:prstGeom prst="rect">
            <a:avLst/>
          </a:prstGeom>
          <a:noFill/>
          <a:ln>
            <a:noFill/>
          </a:ln>
        </p:spPr>
      </p:pic>
      <p:pic>
        <p:nvPicPr>
          <p:cNvPr id="3" name="Picture 2">
            <a:extLst>
              <a:ext uri="{FF2B5EF4-FFF2-40B4-BE49-F238E27FC236}">
                <a16:creationId xmlns:a16="http://schemas.microsoft.com/office/drawing/2014/main" id="{64494E9E-7E9A-4A7A-A0E4-41D1648F4E0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536703"/>
            <a:ext cx="5943600" cy="2825750"/>
          </a:xfrm>
          <a:prstGeom prst="rect">
            <a:avLst/>
          </a:prstGeom>
          <a:noFill/>
          <a:ln>
            <a:noFill/>
          </a:ln>
        </p:spPr>
      </p:pic>
      <p:pic>
        <p:nvPicPr>
          <p:cNvPr id="4" name="Picture 3">
            <a:extLst>
              <a:ext uri="{FF2B5EF4-FFF2-40B4-BE49-F238E27FC236}">
                <a16:creationId xmlns:a16="http://schemas.microsoft.com/office/drawing/2014/main" id="{0136E49D-1584-494C-93CB-49AC0A878CC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493162"/>
            <a:ext cx="5943600" cy="3020695"/>
          </a:xfrm>
          <a:prstGeom prst="rect">
            <a:avLst/>
          </a:prstGeom>
          <a:noFill/>
          <a:ln>
            <a:noFill/>
          </a:ln>
        </p:spPr>
      </p:pic>
      <p:pic>
        <p:nvPicPr>
          <p:cNvPr id="5" name="Picture 4">
            <a:extLst>
              <a:ext uri="{FF2B5EF4-FFF2-40B4-BE49-F238E27FC236}">
                <a16:creationId xmlns:a16="http://schemas.microsoft.com/office/drawing/2014/main" id="{95C97D6B-A32F-470D-BCF1-084AFDC4FF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3536703"/>
            <a:ext cx="5943600" cy="2825750"/>
          </a:xfrm>
          <a:prstGeom prst="rect">
            <a:avLst/>
          </a:prstGeom>
          <a:noFill/>
          <a:ln>
            <a:noFill/>
          </a:ln>
        </p:spPr>
      </p:pic>
    </p:spTree>
    <p:extLst>
      <p:ext uri="{BB962C8B-B14F-4D97-AF65-F5344CB8AC3E}">
        <p14:creationId xmlns:p14="http://schemas.microsoft.com/office/powerpoint/2010/main" val="4069155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A7A7319-0E37-474E-9A91-BFF42587FFE0}"/>
              </a:ext>
            </a:extLst>
          </p:cNvPr>
          <p:cNvPicPr>
            <a:picLocks noChangeAspect="1"/>
          </p:cNvPicPr>
          <p:nvPr/>
        </p:nvPicPr>
        <p:blipFill>
          <a:blip r:embed="rId2"/>
          <a:stretch>
            <a:fillRect/>
          </a:stretch>
        </p:blipFill>
        <p:spPr>
          <a:xfrm>
            <a:off x="406400" y="1530265"/>
            <a:ext cx="5115820" cy="530275"/>
          </a:xfrm>
          <a:prstGeom prst="rect">
            <a:avLst/>
          </a:prstGeom>
        </p:spPr>
      </p:pic>
      <p:sp>
        <p:nvSpPr>
          <p:cNvPr id="12" name="TextBox 11">
            <a:extLst>
              <a:ext uri="{FF2B5EF4-FFF2-40B4-BE49-F238E27FC236}">
                <a16:creationId xmlns:a16="http://schemas.microsoft.com/office/drawing/2014/main" id="{506EBE8C-272A-416F-B641-9E2A5F4BD48D}"/>
              </a:ext>
            </a:extLst>
          </p:cNvPr>
          <p:cNvSpPr txBox="1"/>
          <p:nvPr/>
        </p:nvSpPr>
        <p:spPr>
          <a:xfrm>
            <a:off x="825107" y="2328779"/>
            <a:ext cx="5880100" cy="3847207"/>
          </a:xfrm>
          <a:prstGeom prst="rect">
            <a:avLst/>
          </a:prstGeom>
          <a:noFill/>
        </p:spPr>
        <p:txBody>
          <a:bodyPr wrap="square" rtlCol="0">
            <a:spAutoFit/>
          </a:bodyPr>
          <a:lstStyle/>
          <a:p>
            <a:pPr marL="342900" indent="-342900">
              <a:lnSpc>
                <a:spcPct val="140000"/>
              </a:lnSpc>
              <a:buFont typeface="Wingdings" panose="05000000000000000000" pitchFamily="2" charset="2"/>
              <a:buChar char="ü"/>
            </a:pPr>
            <a:r>
              <a:rPr lang="en-US" sz="2000" dirty="0"/>
              <a:t>Student Hub is a web application to help </a:t>
            </a:r>
            <a:r>
              <a:rPr lang="en-US" sz="2000" b="1" dirty="0">
                <a:solidFill>
                  <a:schemeClr val="accent1">
                    <a:lumMod val="50000"/>
                  </a:schemeClr>
                </a:solidFill>
              </a:rPr>
              <a:t>cater</a:t>
            </a:r>
            <a:r>
              <a:rPr lang="en-US" sz="2000" b="1" dirty="0">
                <a:solidFill>
                  <a:schemeClr val="accent1">
                    <a:lumMod val="75000"/>
                  </a:schemeClr>
                </a:solidFill>
              </a:rPr>
              <a:t> </a:t>
            </a:r>
            <a:r>
              <a:rPr lang="en-US" sz="2000" b="1" dirty="0">
                <a:solidFill>
                  <a:schemeClr val="accent1">
                    <a:lumMod val="50000"/>
                  </a:schemeClr>
                </a:solidFill>
              </a:rPr>
              <a:t>needs of International</a:t>
            </a:r>
            <a:r>
              <a:rPr lang="en-US" sz="2000" b="1" dirty="0">
                <a:solidFill>
                  <a:schemeClr val="accent1">
                    <a:lumMod val="75000"/>
                  </a:schemeClr>
                </a:solidFill>
              </a:rPr>
              <a:t> </a:t>
            </a:r>
            <a:r>
              <a:rPr lang="en-US" sz="2000" b="1" dirty="0">
                <a:solidFill>
                  <a:schemeClr val="accent1">
                    <a:lumMod val="50000"/>
                  </a:schemeClr>
                </a:solidFill>
              </a:rPr>
              <a:t>students</a:t>
            </a:r>
            <a:r>
              <a:rPr lang="en-US" sz="2000" dirty="0"/>
              <a:t>.</a:t>
            </a:r>
          </a:p>
          <a:p>
            <a:pPr marL="342900" indent="-342900">
              <a:lnSpc>
                <a:spcPct val="140000"/>
              </a:lnSpc>
              <a:buFont typeface="Wingdings" panose="05000000000000000000" pitchFamily="2" charset="2"/>
              <a:buChar char="ü"/>
            </a:pPr>
            <a:r>
              <a:rPr lang="en-US" sz="2000" dirty="0"/>
              <a:t>Through this application we try and answer the </a:t>
            </a:r>
            <a:r>
              <a:rPr lang="en-US" sz="2000" b="1" dirty="0">
                <a:solidFill>
                  <a:schemeClr val="accent1">
                    <a:lumMod val="50000"/>
                  </a:schemeClr>
                </a:solidFill>
              </a:rPr>
              <a:t>most common questions </a:t>
            </a:r>
            <a:r>
              <a:rPr lang="en-US" sz="2000" dirty="0"/>
              <a:t>and </a:t>
            </a:r>
            <a:r>
              <a:rPr lang="en-US" sz="2000" b="1" dirty="0">
                <a:solidFill>
                  <a:schemeClr val="accent1">
                    <a:lumMod val="50000"/>
                  </a:schemeClr>
                </a:solidFill>
              </a:rPr>
              <a:t>doubts</a:t>
            </a:r>
            <a:r>
              <a:rPr lang="en-US" sz="2000" dirty="0"/>
              <a:t> people have in relation to various things.</a:t>
            </a:r>
          </a:p>
          <a:p>
            <a:pPr marL="342900" indent="-342900">
              <a:lnSpc>
                <a:spcPct val="140000"/>
              </a:lnSpc>
              <a:buFont typeface="Wingdings" panose="05000000000000000000" pitchFamily="2" charset="2"/>
              <a:buChar char="ü"/>
            </a:pPr>
            <a:r>
              <a:rPr lang="en-US" sz="2000" dirty="0"/>
              <a:t>It is divided into </a:t>
            </a:r>
            <a:r>
              <a:rPr lang="en-US" sz="2000" b="1" dirty="0">
                <a:solidFill>
                  <a:schemeClr val="accent1">
                    <a:lumMod val="50000"/>
                  </a:schemeClr>
                </a:solidFill>
              </a:rPr>
              <a:t>two main categories</a:t>
            </a:r>
            <a:r>
              <a:rPr lang="en-US" sz="2000" b="1" dirty="0">
                <a:solidFill>
                  <a:schemeClr val="accent1">
                    <a:lumMod val="75000"/>
                  </a:schemeClr>
                </a:solidFill>
              </a:rPr>
              <a:t> </a:t>
            </a:r>
            <a:r>
              <a:rPr lang="en-US" sz="2000" dirty="0"/>
              <a:t>that are </a:t>
            </a:r>
            <a:r>
              <a:rPr lang="en-US" sz="2000" b="1" dirty="0">
                <a:solidFill>
                  <a:schemeClr val="accent1">
                    <a:lumMod val="50000"/>
                  </a:schemeClr>
                </a:solidFill>
              </a:rPr>
              <a:t>University centric</a:t>
            </a:r>
            <a:r>
              <a:rPr lang="en-US" sz="2000" b="1" dirty="0">
                <a:solidFill>
                  <a:schemeClr val="accent1">
                    <a:lumMod val="75000"/>
                  </a:schemeClr>
                </a:solidFill>
              </a:rPr>
              <a:t> </a:t>
            </a:r>
            <a:r>
              <a:rPr lang="en-US" sz="2000" dirty="0"/>
              <a:t>and </a:t>
            </a:r>
            <a:r>
              <a:rPr lang="en-US" sz="2000" b="1" dirty="0">
                <a:solidFill>
                  <a:schemeClr val="accent1">
                    <a:lumMod val="50000"/>
                  </a:schemeClr>
                </a:solidFill>
              </a:rPr>
              <a:t>Non-University Centric </a:t>
            </a:r>
            <a:r>
              <a:rPr lang="en-US" sz="2000" dirty="0"/>
              <a:t>sections. </a:t>
            </a:r>
          </a:p>
          <a:p>
            <a:endParaRPr lang="en-US" sz="2000" dirty="0"/>
          </a:p>
        </p:txBody>
      </p:sp>
      <p:pic>
        <p:nvPicPr>
          <p:cNvPr id="14" name="Picture 13" descr="Background pattern&#10;&#10;Description automatically generated">
            <a:extLst>
              <a:ext uri="{FF2B5EF4-FFF2-40B4-BE49-F238E27FC236}">
                <a16:creationId xmlns:a16="http://schemas.microsoft.com/office/drawing/2014/main" id="{CC4580AD-DC1B-4E69-93B4-92D4EFABC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3190" y="127000"/>
            <a:ext cx="3054350" cy="6604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descr="A picture containing shape&#10;&#10;Description automatically generated">
            <a:extLst>
              <a:ext uri="{FF2B5EF4-FFF2-40B4-BE49-F238E27FC236}">
                <a16:creationId xmlns:a16="http://schemas.microsoft.com/office/drawing/2014/main" id="{59EEB0F8-F3C2-4DA9-8892-3085C6399D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581" y="0"/>
            <a:ext cx="3401568" cy="6858000"/>
          </a:xfrm>
          <a:prstGeom prst="rect">
            <a:avLst/>
          </a:prstGeom>
        </p:spPr>
      </p:pic>
    </p:spTree>
    <p:extLst>
      <p:ext uri="{BB962C8B-B14F-4D97-AF65-F5344CB8AC3E}">
        <p14:creationId xmlns:p14="http://schemas.microsoft.com/office/powerpoint/2010/main" val="975366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39E170-34B9-40D9-AC74-0D499926B8E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76" y="94858"/>
            <a:ext cx="5943600" cy="2825750"/>
          </a:xfrm>
          <a:prstGeom prst="rect">
            <a:avLst/>
          </a:prstGeom>
          <a:noFill/>
          <a:ln>
            <a:noFill/>
          </a:ln>
        </p:spPr>
      </p:pic>
      <p:pic>
        <p:nvPicPr>
          <p:cNvPr id="3" name="Picture 2">
            <a:extLst>
              <a:ext uri="{FF2B5EF4-FFF2-40B4-BE49-F238E27FC236}">
                <a16:creationId xmlns:a16="http://schemas.microsoft.com/office/drawing/2014/main" id="{950EF1D9-DBEE-48E1-9524-84B2DC737F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9045" y="94858"/>
            <a:ext cx="5943600" cy="2825750"/>
          </a:xfrm>
          <a:prstGeom prst="rect">
            <a:avLst/>
          </a:prstGeom>
          <a:noFill/>
          <a:ln>
            <a:noFill/>
          </a:ln>
        </p:spPr>
      </p:pic>
      <p:pic>
        <p:nvPicPr>
          <p:cNvPr id="4" name="Picture 3">
            <a:extLst>
              <a:ext uri="{FF2B5EF4-FFF2-40B4-BE49-F238E27FC236}">
                <a16:creationId xmlns:a16="http://schemas.microsoft.com/office/drawing/2014/main" id="{9CBFC6CA-DA20-46B8-8A0D-2CBCBDD35E5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2920608"/>
            <a:ext cx="5943600" cy="2825750"/>
          </a:xfrm>
          <a:prstGeom prst="rect">
            <a:avLst/>
          </a:prstGeom>
          <a:noFill/>
          <a:ln>
            <a:noFill/>
          </a:ln>
        </p:spPr>
      </p:pic>
    </p:spTree>
    <p:extLst>
      <p:ext uri="{BB962C8B-B14F-4D97-AF65-F5344CB8AC3E}">
        <p14:creationId xmlns:p14="http://schemas.microsoft.com/office/powerpoint/2010/main" val="1853501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D3E514D-032E-4B4D-9FF9-B7A8169B84BF}"/>
              </a:ext>
            </a:extLst>
          </p:cNvPr>
          <p:cNvGraphicFramePr>
            <a:graphicFrameLocks noGrp="1"/>
          </p:cNvGraphicFramePr>
          <p:nvPr>
            <p:extLst>
              <p:ext uri="{D42A27DB-BD31-4B8C-83A1-F6EECF244321}">
                <p14:modId xmlns:p14="http://schemas.microsoft.com/office/powerpoint/2010/main" val="2101313731"/>
              </p:ext>
            </p:extLst>
          </p:nvPr>
        </p:nvGraphicFramePr>
        <p:xfrm>
          <a:off x="516279" y="4108586"/>
          <a:ext cx="10362339" cy="2175016"/>
        </p:xfrm>
        <a:graphic>
          <a:graphicData uri="http://schemas.openxmlformats.org/drawingml/2006/table">
            <a:tbl>
              <a:tblPr firstRow="1" firstCol="1" bandRow="1">
                <a:effectLst>
                  <a:outerShdw blurRad="50800" dist="38100" dir="2700000" algn="tl" rotWithShape="0">
                    <a:prstClr val="black">
                      <a:alpha val="40000"/>
                    </a:prstClr>
                  </a:outerShdw>
                </a:effectLst>
                <a:tableStyleId>{7DF18680-E054-41AD-8BC1-D1AEF772440D}</a:tableStyleId>
              </a:tblPr>
              <a:tblGrid>
                <a:gridCol w="797103">
                  <a:extLst>
                    <a:ext uri="{9D8B030D-6E8A-4147-A177-3AD203B41FA5}">
                      <a16:colId xmlns:a16="http://schemas.microsoft.com/office/drawing/2014/main" val="3942586706"/>
                    </a:ext>
                  </a:extLst>
                </a:gridCol>
                <a:gridCol w="484596">
                  <a:extLst>
                    <a:ext uri="{9D8B030D-6E8A-4147-A177-3AD203B41FA5}">
                      <a16:colId xmlns:a16="http://schemas.microsoft.com/office/drawing/2014/main" val="2724996791"/>
                    </a:ext>
                  </a:extLst>
                </a:gridCol>
                <a:gridCol w="534256">
                  <a:extLst>
                    <a:ext uri="{9D8B030D-6E8A-4147-A177-3AD203B41FA5}">
                      <a16:colId xmlns:a16="http://schemas.microsoft.com/office/drawing/2014/main" val="1709367568"/>
                    </a:ext>
                  </a:extLst>
                </a:gridCol>
                <a:gridCol w="554804">
                  <a:extLst>
                    <a:ext uri="{9D8B030D-6E8A-4147-A177-3AD203B41FA5}">
                      <a16:colId xmlns:a16="http://schemas.microsoft.com/office/drawing/2014/main" val="3804747445"/>
                    </a:ext>
                  </a:extLst>
                </a:gridCol>
                <a:gridCol w="636998">
                  <a:extLst>
                    <a:ext uri="{9D8B030D-6E8A-4147-A177-3AD203B41FA5}">
                      <a16:colId xmlns:a16="http://schemas.microsoft.com/office/drawing/2014/main" val="2043493767"/>
                    </a:ext>
                  </a:extLst>
                </a:gridCol>
                <a:gridCol w="626724">
                  <a:extLst>
                    <a:ext uri="{9D8B030D-6E8A-4147-A177-3AD203B41FA5}">
                      <a16:colId xmlns:a16="http://schemas.microsoft.com/office/drawing/2014/main" val="2985640503"/>
                    </a:ext>
                  </a:extLst>
                </a:gridCol>
                <a:gridCol w="636997">
                  <a:extLst>
                    <a:ext uri="{9D8B030D-6E8A-4147-A177-3AD203B41FA5}">
                      <a16:colId xmlns:a16="http://schemas.microsoft.com/office/drawing/2014/main" val="3592363885"/>
                    </a:ext>
                  </a:extLst>
                </a:gridCol>
                <a:gridCol w="616450">
                  <a:extLst>
                    <a:ext uri="{9D8B030D-6E8A-4147-A177-3AD203B41FA5}">
                      <a16:colId xmlns:a16="http://schemas.microsoft.com/office/drawing/2014/main" val="2918670506"/>
                    </a:ext>
                  </a:extLst>
                </a:gridCol>
                <a:gridCol w="626723">
                  <a:extLst>
                    <a:ext uri="{9D8B030D-6E8A-4147-A177-3AD203B41FA5}">
                      <a16:colId xmlns:a16="http://schemas.microsoft.com/office/drawing/2014/main" val="2930204538"/>
                    </a:ext>
                  </a:extLst>
                </a:gridCol>
                <a:gridCol w="565079">
                  <a:extLst>
                    <a:ext uri="{9D8B030D-6E8A-4147-A177-3AD203B41FA5}">
                      <a16:colId xmlns:a16="http://schemas.microsoft.com/office/drawing/2014/main" val="3924787879"/>
                    </a:ext>
                  </a:extLst>
                </a:gridCol>
                <a:gridCol w="513708">
                  <a:extLst>
                    <a:ext uri="{9D8B030D-6E8A-4147-A177-3AD203B41FA5}">
                      <a16:colId xmlns:a16="http://schemas.microsoft.com/office/drawing/2014/main" val="3785023686"/>
                    </a:ext>
                  </a:extLst>
                </a:gridCol>
                <a:gridCol w="1376737">
                  <a:extLst>
                    <a:ext uri="{9D8B030D-6E8A-4147-A177-3AD203B41FA5}">
                      <a16:colId xmlns:a16="http://schemas.microsoft.com/office/drawing/2014/main" val="13043099"/>
                    </a:ext>
                  </a:extLst>
                </a:gridCol>
                <a:gridCol w="2392164">
                  <a:extLst>
                    <a:ext uri="{9D8B030D-6E8A-4147-A177-3AD203B41FA5}">
                      <a16:colId xmlns:a16="http://schemas.microsoft.com/office/drawing/2014/main" val="1771871739"/>
                    </a:ext>
                  </a:extLst>
                </a:gridCol>
              </a:tblGrid>
              <a:tr h="450610">
                <a:tc>
                  <a:txBody>
                    <a:bodyPr/>
                    <a:lstStyle/>
                    <a:p>
                      <a:pPr algn="ctr">
                        <a:lnSpc>
                          <a:spcPct val="107000"/>
                        </a:lnSpc>
                        <a:spcAft>
                          <a:spcPts val="800"/>
                        </a:spcAft>
                      </a:pPr>
                      <a:r>
                        <a:rPr lang="en-US" sz="10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000">
                          <a:effectLst/>
                        </a:rPr>
                        <a:t>SUS Raw Score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tc>
                  <a:txBody>
                    <a:bodyPr/>
                    <a:lstStyle/>
                    <a:p>
                      <a:pPr algn="ctr">
                        <a:lnSpc>
                          <a:spcPct val="107000"/>
                        </a:lnSpc>
                        <a:spcAft>
                          <a:spcPts val="800"/>
                        </a:spcAft>
                      </a:pPr>
                      <a:r>
                        <a:rPr lang="en-US" sz="1400" dirty="0">
                          <a:effectLst/>
                        </a:rPr>
                        <a:t>SUS Final Score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ctr"/>
                </a:tc>
                <a:extLst>
                  <a:ext uri="{0D108BD9-81ED-4DB2-BD59-A6C34878D82A}">
                    <a16:rowId xmlns:a16="http://schemas.microsoft.com/office/drawing/2014/main" val="2454571195"/>
                  </a:ext>
                </a:extLst>
              </a:tr>
              <a:tr h="252476">
                <a:tc>
                  <a:txBody>
                    <a:bodyPr/>
                    <a:lstStyle/>
                    <a:p>
                      <a:pPr>
                        <a:lnSpc>
                          <a:spcPct val="107000"/>
                        </a:lnSpc>
                        <a:spcAft>
                          <a:spcPts val="800"/>
                        </a:spcAft>
                      </a:pPr>
                      <a:r>
                        <a:rPr lang="en-US" sz="1000">
                          <a:effectLst/>
                        </a:rPr>
                        <a:t>User 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400" dirty="0">
                          <a:effectLst/>
                        </a:rPr>
                        <a:t>35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600" b="1" dirty="0">
                          <a:effectLst/>
                        </a:rPr>
                        <a:t>87.5</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456997756"/>
                  </a:ext>
                </a:extLst>
              </a:tr>
              <a:tr h="252476">
                <a:tc>
                  <a:txBody>
                    <a:bodyPr/>
                    <a:lstStyle/>
                    <a:p>
                      <a:pPr>
                        <a:lnSpc>
                          <a:spcPct val="107000"/>
                        </a:lnSpc>
                        <a:spcAft>
                          <a:spcPts val="800"/>
                        </a:spcAft>
                      </a:pPr>
                      <a:r>
                        <a:rPr lang="en-US" sz="1000">
                          <a:effectLst/>
                        </a:rPr>
                        <a:t>User 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400" dirty="0">
                          <a:effectLst/>
                        </a:rPr>
                        <a:t>36</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600" b="1" dirty="0">
                          <a:effectLst/>
                        </a:rPr>
                        <a:t>90</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40475466"/>
                  </a:ext>
                </a:extLst>
              </a:tr>
              <a:tr h="252476">
                <a:tc>
                  <a:txBody>
                    <a:bodyPr/>
                    <a:lstStyle/>
                    <a:p>
                      <a:pPr>
                        <a:lnSpc>
                          <a:spcPct val="107000"/>
                        </a:lnSpc>
                        <a:spcAft>
                          <a:spcPts val="800"/>
                        </a:spcAft>
                      </a:pPr>
                      <a:r>
                        <a:rPr lang="en-US" sz="1000">
                          <a:effectLst/>
                        </a:rPr>
                        <a:t>User 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400" dirty="0">
                          <a:effectLst/>
                        </a:rPr>
                        <a:t>37</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600" b="1" dirty="0">
                          <a:effectLst/>
                        </a:rPr>
                        <a:t>92.5</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506128922"/>
                  </a:ext>
                </a:extLst>
              </a:tr>
              <a:tr h="252476">
                <a:tc>
                  <a:txBody>
                    <a:bodyPr/>
                    <a:lstStyle/>
                    <a:p>
                      <a:pPr>
                        <a:lnSpc>
                          <a:spcPct val="107000"/>
                        </a:lnSpc>
                        <a:spcAft>
                          <a:spcPts val="800"/>
                        </a:spcAft>
                      </a:pPr>
                      <a:r>
                        <a:rPr lang="en-US" sz="1000">
                          <a:effectLst/>
                        </a:rPr>
                        <a:t>User 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400" dirty="0">
                          <a:effectLst/>
                        </a:rPr>
                        <a:t>38</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600" b="1" dirty="0">
                          <a:effectLst/>
                        </a:rPr>
                        <a:t>95</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992670009"/>
                  </a:ext>
                </a:extLst>
              </a:tr>
              <a:tr h="252476">
                <a:tc>
                  <a:txBody>
                    <a:bodyPr/>
                    <a:lstStyle/>
                    <a:p>
                      <a:pPr>
                        <a:lnSpc>
                          <a:spcPct val="107000"/>
                        </a:lnSpc>
                        <a:spcAft>
                          <a:spcPts val="800"/>
                        </a:spcAft>
                      </a:pPr>
                      <a:r>
                        <a:rPr lang="en-US" sz="1000">
                          <a:effectLst/>
                        </a:rPr>
                        <a:t>User 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400" dirty="0">
                          <a:effectLst/>
                        </a:rPr>
                        <a:t>35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600" b="1" dirty="0">
                          <a:effectLst/>
                        </a:rPr>
                        <a:t>87.5</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54358467"/>
                  </a:ext>
                </a:extLst>
              </a:tr>
              <a:tr h="252476">
                <a:tc>
                  <a:txBody>
                    <a:bodyPr/>
                    <a:lstStyle/>
                    <a:p>
                      <a:pPr>
                        <a:lnSpc>
                          <a:spcPct val="107000"/>
                        </a:lnSpc>
                        <a:spcAft>
                          <a:spcPts val="800"/>
                        </a:spcAft>
                      </a:pPr>
                      <a:r>
                        <a:rPr lang="en-US" sz="1000">
                          <a:effectLst/>
                        </a:rPr>
                        <a:t>User 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r">
                        <a:lnSpc>
                          <a:spcPct val="107000"/>
                        </a:lnSpc>
                        <a:spcAft>
                          <a:spcPts val="800"/>
                        </a:spcAft>
                      </a:pPr>
                      <a:r>
                        <a:rPr lang="en-US" sz="10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400" dirty="0">
                          <a:effectLst/>
                        </a:rPr>
                        <a:t>39</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algn="ctr">
                        <a:lnSpc>
                          <a:spcPct val="107000"/>
                        </a:lnSpc>
                        <a:spcAft>
                          <a:spcPts val="800"/>
                        </a:spcAft>
                      </a:pPr>
                      <a:r>
                        <a:rPr lang="en-US" sz="1600" b="1" dirty="0">
                          <a:effectLst/>
                        </a:rPr>
                        <a:t>97.5</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980426045"/>
                  </a:ext>
                </a:extLst>
              </a:tr>
            </a:tbl>
          </a:graphicData>
        </a:graphic>
      </p:graphicFrame>
      <p:pic>
        <p:nvPicPr>
          <p:cNvPr id="4" name="Picture 3">
            <a:extLst>
              <a:ext uri="{FF2B5EF4-FFF2-40B4-BE49-F238E27FC236}">
                <a16:creationId xmlns:a16="http://schemas.microsoft.com/office/drawing/2014/main" id="{74AF18AF-B1A1-4772-A10B-8DC73BA9EF34}"/>
              </a:ext>
            </a:extLst>
          </p:cNvPr>
          <p:cNvPicPr>
            <a:picLocks noChangeAspect="1"/>
          </p:cNvPicPr>
          <p:nvPr/>
        </p:nvPicPr>
        <p:blipFill>
          <a:blip r:embed="rId2"/>
          <a:stretch>
            <a:fillRect/>
          </a:stretch>
        </p:blipFill>
        <p:spPr>
          <a:xfrm>
            <a:off x="516279" y="477641"/>
            <a:ext cx="2042597" cy="447033"/>
          </a:xfrm>
          <a:prstGeom prst="rect">
            <a:avLst/>
          </a:prstGeom>
        </p:spPr>
      </p:pic>
      <p:sp>
        <p:nvSpPr>
          <p:cNvPr id="5" name="TextBox 4">
            <a:extLst>
              <a:ext uri="{FF2B5EF4-FFF2-40B4-BE49-F238E27FC236}">
                <a16:creationId xmlns:a16="http://schemas.microsoft.com/office/drawing/2014/main" id="{1EA04F50-74AB-47D1-BCAD-093D837061F6}"/>
              </a:ext>
            </a:extLst>
          </p:cNvPr>
          <p:cNvSpPr txBox="1"/>
          <p:nvPr/>
        </p:nvSpPr>
        <p:spPr>
          <a:xfrm>
            <a:off x="516279" y="1335640"/>
            <a:ext cx="11424084" cy="2523768"/>
          </a:xfrm>
          <a:prstGeom prst="rect">
            <a:avLst/>
          </a:prstGeom>
          <a:noFill/>
        </p:spPr>
        <p:txBody>
          <a:bodyPr wrap="square" rtlCol="0">
            <a:spAutoFit/>
          </a:bodyPr>
          <a:lstStyle/>
          <a:p>
            <a:pPr algn="l" fontAlgn="base"/>
            <a:r>
              <a:rPr lang="en-US" sz="2000" b="0" i="0" dirty="0">
                <a:effectLst/>
              </a:rPr>
              <a:t>According to </a:t>
            </a:r>
            <a:r>
              <a:rPr lang="en-US" sz="2000" b="0" i="0" u="none" strike="noStrike" dirty="0">
                <a:effectLst/>
                <a:hlinkClick r:id="rId3">
                  <a:extLst>
                    <a:ext uri="{A12FA001-AC4F-418D-AE19-62706E023703}">
                      <ahyp:hlinkClr xmlns:ahyp="http://schemas.microsoft.com/office/drawing/2018/hyperlinkcolor" val="tx"/>
                    </a:ext>
                  </a:extLst>
                </a:hlinkClick>
              </a:rPr>
              <a:t>Usability.gov</a:t>
            </a:r>
            <a:r>
              <a:rPr lang="en-US" sz="2000" b="0" i="0" dirty="0">
                <a:effectLst/>
              </a:rPr>
              <a:t>, a </a:t>
            </a:r>
            <a:r>
              <a:rPr lang="en-US" sz="2000" b="1" i="0" dirty="0">
                <a:effectLst/>
                <a:highlight>
                  <a:srgbClr val="FFD100"/>
                </a:highlight>
              </a:rPr>
              <a:t>SUS score above a 68 is considered average</a:t>
            </a:r>
            <a:r>
              <a:rPr lang="en-US" sz="2000" b="0" i="0" dirty="0">
                <a:effectLst/>
              </a:rPr>
              <a:t>, and anything below is considered below average. You could also group the number of scores you receive to determine what percentage of respondents gave you a high or low score.</a:t>
            </a:r>
          </a:p>
          <a:p>
            <a:pPr algn="l" fontAlgn="base"/>
            <a:r>
              <a:rPr lang="en-US" sz="2000" b="0" i="0" dirty="0">
                <a:effectLst/>
              </a:rPr>
              <a:t>The image below gives you a better snapshot of the range of scores and what they mean. In general:</a:t>
            </a:r>
          </a:p>
          <a:p>
            <a:pPr marL="285750" indent="-285750" algn="l" fontAlgn="base">
              <a:buFont typeface="Wingdings" panose="05000000000000000000" pitchFamily="2" charset="2"/>
              <a:buChar char="ü"/>
            </a:pPr>
            <a:r>
              <a:rPr lang="en-US" sz="2000" b="0" i="0" dirty="0">
                <a:effectLst/>
              </a:rPr>
              <a:t>Scores below 50 are considered 'Not Acceptable'</a:t>
            </a:r>
          </a:p>
          <a:p>
            <a:pPr marL="285750" indent="-285750" algn="l" fontAlgn="base">
              <a:buFont typeface="Wingdings" panose="05000000000000000000" pitchFamily="2" charset="2"/>
              <a:buChar char="ü"/>
            </a:pPr>
            <a:r>
              <a:rPr lang="en-US" sz="2000" b="0" i="0" dirty="0">
                <a:effectLst/>
              </a:rPr>
              <a:t>Scores between 51-70 are considered 'Marginal'</a:t>
            </a:r>
          </a:p>
          <a:p>
            <a:pPr marL="285750" indent="-285750" algn="l" fontAlgn="base">
              <a:buFont typeface="Wingdings" panose="05000000000000000000" pitchFamily="2" charset="2"/>
              <a:buChar char="ü"/>
            </a:pPr>
            <a:r>
              <a:rPr lang="en-US" sz="2000" b="0" i="0" dirty="0">
                <a:effectLst/>
              </a:rPr>
              <a:t>Scores above 71 are considered 'Acceptable'</a:t>
            </a:r>
          </a:p>
          <a:p>
            <a:endParaRPr lang="en-US" dirty="0"/>
          </a:p>
        </p:txBody>
      </p:sp>
    </p:spTree>
    <p:extLst>
      <p:ext uri="{BB962C8B-B14F-4D97-AF65-F5344CB8AC3E}">
        <p14:creationId xmlns:p14="http://schemas.microsoft.com/office/powerpoint/2010/main" val="998171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D3E62-D8B1-483A-8A1D-B4A5A4772E54}"/>
              </a:ext>
            </a:extLst>
          </p:cNvPr>
          <p:cNvSpPr/>
          <p:nvPr/>
        </p:nvSpPr>
        <p:spPr>
          <a:xfrm>
            <a:off x="0" y="0"/>
            <a:ext cx="2916455" cy="6858000"/>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51AD90-4046-45B9-BACC-0F2E1CF636B7}"/>
              </a:ext>
            </a:extLst>
          </p:cNvPr>
          <p:cNvSpPr txBox="1"/>
          <p:nvPr/>
        </p:nvSpPr>
        <p:spPr>
          <a:xfrm>
            <a:off x="3297572" y="3047562"/>
            <a:ext cx="184731" cy="369332"/>
          </a:xfrm>
          <a:prstGeom prst="rect">
            <a:avLst/>
          </a:prstGeom>
          <a:noFill/>
        </p:spPr>
        <p:txBody>
          <a:bodyPr wrap="none" rtlCol="0">
            <a:spAutoFit/>
          </a:bodyPr>
          <a:lstStyle/>
          <a:p>
            <a:endParaRPr lang="en-US" dirty="0"/>
          </a:p>
        </p:txBody>
      </p:sp>
      <p:pic>
        <p:nvPicPr>
          <p:cNvPr id="5" name="Picture 4">
            <a:extLst>
              <a:ext uri="{FF2B5EF4-FFF2-40B4-BE49-F238E27FC236}">
                <a16:creationId xmlns:a16="http://schemas.microsoft.com/office/drawing/2014/main" id="{1E5EE03B-67F2-4F77-ABB5-1743030A06E5}"/>
              </a:ext>
            </a:extLst>
          </p:cNvPr>
          <p:cNvPicPr>
            <a:picLocks noChangeAspect="1"/>
          </p:cNvPicPr>
          <p:nvPr/>
        </p:nvPicPr>
        <p:blipFill>
          <a:blip r:embed="rId2"/>
          <a:stretch>
            <a:fillRect/>
          </a:stretch>
        </p:blipFill>
        <p:spPr>
          <a:xfrm>
            <a:off x="3297572" y="2910397"/>
            <a:ext cx="4737023" cy="1012994"/>
          </a:xfrm>
          <a:prstGeom prst="rect">
            <a:avLst/>
          </a:prstGeom>
        </p:spPr>
      </p:pic>
    </p:spTree>
    <p:extLst>
      <p:ext uri="{BB962C8B-B14F-4D97-AF65-F5344CB8AC3E}">
        <p14:creationId xmlns:p14="http://schemas.microsoft.com/office/powerpoint/2010/main" val="1821768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38CCABE-4910-4F55-9503-5FB1A14BEAD5}"/>
              </a:ext>
            </a:extLst>
          </p:cNvPr>
          <p:cNvPicPr>
            <a:picLocks noChangeAspect="1"/>
          </p:cNvPicPr>
          <p:nvPr/>
        </p:nvPicPr>
        <p:blipFill>
          <a:blip r:embed="rId2"/>
          <a:stretch>
            <a:fillRect/>
          </a:stretch>
        </p:blipFill>
        <p:spPr>
          <a:xfrm>
            <a:off x="6808269" y="3086429"/>
            <a:ext cx="3713388" cy="2640632"/>
          </a:xfrm>
          <a:prstGeom prst="rect">
            <a:avLst/>
          </a:prstGeom>
        </p:spPr>
      </p:pic>
      <p:pic>
        <p:nvPicPr>
          <p:cNvPr id="17" name="Picture 16">
            <a:extLst>
              <a:ext uri="{FF2B5EF4-FFF2-40B4-BE49-F238E27FC236}">
                <a16:creationId xmlns:a16="http://schemas.microsoft.com/office/drawing/2014/main" id="{49A77B70-5C76-49E0-A06E-1FF92D49034F}"/>
              </a:ext>
            </a:extLst>
          </p:cNvPr>
          <p:cNvPicPr>
            <a:picLocks noChangeAspect="1"/>
          </p:cNvPicPr>
          <p:nvPr/>
        </p:nvPicPr>
        <p:blipFill>
          <a:blip r:embed="rId2"/>
          <a:stretch>
            <a:fillRect/>
          </a:stretch>
        </p:blipFill>
        <p:spPr>
          <a:xfrm>
            <a:off x="1090865" y="3086429"/>
            <a:ext cx="3713388" cy="2640632"/>
          </a:xfrm>
          <a:prstGeom prst="rect">
            <a:avLst/>
          </a:prstGeom>
        </p:spPr>
      </p:pic>
      <p:pic>
        <p:nvPicPr>
          <p:cNvPr id="3" name="Picture 2">
            <a:extLst>
              <a:ext uri="{FF2B5EF4-FFF2-40B4-BE49-F238E27FC236}">
                <a16:creationId xmlns:a16="http://schemas.microsoft.com/office/drawing/2014/main" id="{68962365-FE58-4213-A6AA-864192C76436}"/>
              </a:ext>
            </a:extLst>
          </p:cNvPr>
          <p:cNvPicPr>
            <a:picLocks noChangeAspect="1"/>
          </p:cNvPicPr>
          <p:nvPr/>
        </p:nvPicPr>
        <p:blipFill>
          <a:blip r:embed="rId3"/>
          <a:stretch>
            <a:fillRect/>
          </a:stretch>
        </p:blipFill>
        <p:spPr>
          <a:xfrm>
            <a:off x="260668" y="251782"/>
            <a:ext cx="5040797" cy="844826"/>
          </a:xfrm>
          <a:prstGeom prst="rect">
            <a:avLst/>
          </a:prstGeom>
        </p:spPr>
      </p:pic>
      <p:sp>
        <p:nvSpPr>
          <p:cNvPr id="4" name="TextBox 3">
            <a:extLst>
              <a:ext uri="{FF2B5EF4-FFF2-40B4-BE49-F238E27FC236}">
                <a16:creationId xmlns:a16="http://schemas.microsoft.com/office/drawing/2014/main" id="{ADCBCB17-0155-4740-94A5-1ABEBC0D5963}"/>
              </a:ext>
            </a:extLst>
          </p:cNvPr>
          <p:cNvSpPr txBox="1"/>
          <p:nvPr/>
        </p:nvSpPr>
        <p:spPr>
          <a:xfrm>
            <a:off x="260668" y="1272244"/>
            <a:ext cx="11424084" cy="1065676"/>
          </a:xfrm>
          <a:prstGeom prst="rect">
            <a:avLst/>
          </a:prstGeom>
          <a:noFill/>
        </p:spPr>
        <p:txBody>
          <a:bodyPr wrap="square" rtlCol="0">
            <a:spAutoFit/>
          </a:bodyPr>
          <a:lstStyle/>
          <a:p>
            <a:pPr marL="342900" lvl="0" indent="-342900">
              <a:lnSpc>
                <a:spcPct val="107000"/>
              </a:lnSpc>
              <a:buFont typeface="Wingdings" panose="05000000000000000000" pitchFamily="2" charset="2"/>
              <a:buChar char="ü"/>
            </a:pPr>
            <a:r>
              <a:rPr lang="en-US" sz="2000" b="1" dirty="0">
                <a:effectLst/>
                <a:latin typeface="Calibri" panose="020F0502020204030204" pitchFamily="34" charset="0"/>
                <a:ea typeface="Calibri" panose="020F0502020204030204" pitchFamily="34" charset="0"/>
                <a:cs typeface="Times New Roman" panose="02020603050405020304" pitchFamily="18" charset="0"/>
              </a:rPr>
              <a:t>Mobile and Website view should be identical </a:t>
            </a:r>
            <a:r>
              <a:rPr lang="en-US" sz="2000" dirty="0">
                <a:effectLst/>
                <a:latin typeface="Calibri" panose="020F0502020204030204" pitchFamily="34" charset="0"/>
                <a:ea typeface="Calibri" panose="020F0502020204030204" pitchFamily="34" charset="0"/>
                <a:cs typeface="Times New Roman" panose="02020603050405020304" pitchFamily="18" charset="0"/>
              </a:rPr>
              <a:t>(5 out of 6 users stressed on this point), even though the functioning and content were properly placed but they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did notice </a:t>
            </a:r>
            <a:r>
              <a:rPr lang="en-US" sz="2000" dirty="0">
                <a:effectLst/>
                <a:latin typeface="Calibri" panose="020F0502020204030204" pitchFamily="34" charset="0"/>
                <a:ea typeface="Calibri" panose="020F0502020204030204" pitchFamily="34" charset="0"/>
                <a:cs typeface="Times New Roman" panose="02020603050405020304" pitchFamily="18" charset="0"/>
              </a:rPr>
              <a:t>the design change and would like to have similar design carried in the mobile app as well.</a:t>
            </a:r>
          </a:p>
        </p:txBody>
      </p:sp>
      <p:sp>
        <p:nvSpPr>
          <p:cNvPr id="5" name="TextBox 4">
            <a:extLst>
              <a:ext uri="{FF2B5EF4-FFF2-40B4-BE49-F238E27FC236}">
                <a16:creationId xmlns:a16="http://schemas.microsoft.com/office/drawing/2014/main" id="{7F37036A-BA5D-403F-B6DD-B39B66EBE973}"/>
              </a:ext>
            </a:extLst>
          </p:cNvPr>
          <p:cNvSpPr txBox="1"/>
          <p:nvPr/>
        </p:nvSpPr>
        <p:spPr>
          <a:xfrm>
            <a:off x="2029367" y="2553050"/>
            <a:ext cx="2328050" cy="400110"/>
          </a:xfrm>
          <a:prstGeom prst="rect">
            <a:avLst/>
          </a:prstGeom>
          <a:noFill/>
        </p:spPr>
        <p:txBody>
          <a:bodyPr wrap="square">
            <a:spAutoFit/>
          </a:bodyPr>
          <a:lstStyle/>
          <a:p>
            <a:r>
              <a:rPr lang="en-US" sz="2000" u="sng" dirty="0">
                <a:solidFill>
                  <a:schemeClr val="accent1">
                    <a:lumMod val="50000"/>
                  </a:schemeClr>
                </a:solidFill>
              </a:rPr>
              <a:t>Prior To Changes</a:t>
            </a:r>
          </a:p>
        </p:txBody>
      </p:sp>
      <p:sp>
        <p:nvSpPr>
          <p:cNvPr id="6" name="TextBox 5">
            <a:extLst>
              <a:ext uri="{FF2B5EF4-FFF2-40B4-BE49-F238E27FC236}">
                <a16:creationId xmlns:a16="http://schemas.microsoft.com/office/drawing/2014/main" id="{4A4B33DF-5778-4119-9BB6-932864105699}"/>
              </a:ext>
            </a:extLst>
          </p:cNvPr>
          <p:cNvSpPr txBox="1"/>
          <p:nvPr/>
        </p:nvSpPr>
        <p:spPr>
          <a:xfrm>
            <a:off x="7741895" y="2500404"/>
            <a:ext cx="2328050" cy="400110"/>
          </a:xfrm>
          <a:prstGeom prst="rect">
            <a:avLst/>
          </a:prstGeom>
          <a:noFill/>
        </p:spPr>
        <p:txBody>
          <a:bodyPr wrap="square">
            <a:spAutoFit/>
          </a:bodyPr>
          <a:lstStyle/>
          <a:p>
            <a:r>
              <a:rPr lang="en-US" sz="2000" u="sng" dirty="0">
                <a:solidFill>
                  <a:schemeClr val="accent1">
                    <a:lumMod val="50000"/>
                  </a:schemeClr>
                </a:solidFill>
              </a:rPr>
              <a:t>After Changes</a:t>
            </a:r>
          </a:p>
        </p:txBody>
      </p:sp>
      <p:pic>
        <p:nvPicPr>
          <p:cNvPr id="12" name="Picture 11">
            <a:extLst>
              <a:ext uri="{FF2B5EF4-FFF2-40B4-BE49-F238E27FC236}">
                <a16:creationId xmlns:a16="http://schemas.microsoft.com/office/drawing/2014/main" id="{36E1FADD-01B4-42F3-9B70-52B43568CD2E}"/>
              </a:ext>
            </a:extLst>
          </p:cNvPr>
          <p:cNvPicPr>
            <a:picLocks noChangeAspect="1"/>
          </p:cNvPicPr>
          <p:nvPr/>
        </p:nvPicPr>
        <p:blipFill>
          <a:blip r:embed="rId4"/>
          <a:stretch>
            <a:fillRect/>
          </a:stretch>
        </p:blipFill>
        <p:spPr>
          <a:xfrm>
            <a:off x="4062402" y="3660627"/>
            <a:ext cx="1142075" cy="247093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6CB042C6-EB67-4FA4-8AD4-C926D792E5F3}"/>
              </a:ext>
            </a:extLst>
          </p:cNvPr>
          <p:cNvPicPr>
            <a:picLocks noChangeAspect="1"/>
          </p:cNvPicPr>
          <p:nvPr/>
        </p:nvPicPr>
        <p:blipFill>
          <a:blip r:embed="rId5"/>
          <a:stretch>
            <a:fillRect/>
          </a:stretch>
        </p:blipFill>
        <p:spPr>
          <a:xfrm>
            <a:off x="9806242" y="3660627"/>
            <a:ext cx="1142075" cy="247093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6043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962365-FE58-4213-A6AA-864192C76436}"/>
              </a:ext>
            </a:extLst>
          </p:cNvPr>
          <p:cNvPicPr>
            <a:picLocks noChangeAspect="1"/>
          </p:cNvPicPr>
          <p:nvPr/>
        </p:nvPicPr>
        <p:blipFill>
          <a:blip r:embed="rId2"/>
          <a:stretch>
            <a:fillRect/>
          </a:stretch>
        </p:blipFill>
        <p:spPr>
          <a:xfrm>
            <a:off x="260668" y="251782"/>
            <a:ext cx="5040797" cy="844826"/>
          </a:xfrm>
          <a:prstGeom prst="rect">
            <a:avLst/>
          </a:prstGeom>
        </p:spPr>
      </p:pic>
      <p:sp>
        <p:nvSpPr>
          <p:cNvPr id="4" name="TextBox 3">
            <a:extLst>
              <a:ext uri="{FF2B5EF4-FFF2-40B4-BE49-F238E27FC236}">
                <a16:creationId xmlns:a16="http://schemas.microsoft.com/office/drawing/2014/main" id="{ADCBCB17-0155-4740-94A5-1ABEBC0D5963}"/>
              </a:ext>
            </a:extLst>
          </p:cNvPr>
          <p:cNvSpPr txBox="1"/>
          <p:nvPr/>
        </p:nvSpPr>
        <p:spPr>
          <a:xfrm>
            <a:off x="260668" y="1272244"/>
            <a:ext cx="11424084" cy="671915"/>
          </a:xfrm>
          <a:prstGeom prst="rect">
            <a:avLst/>
          </a:prstGeom>
          <a:noFill/>
        </p:spPr>
        <p:txBody>
          <a:bodyPr wrap="square" rtlCol="0">
            <a:spAutoFit/>
          </a:bodyPr>
          <a:lstStyle/>
          <a:p>
            <a:pPr marL="285750" lvl="0" indent="-285750">
              <a:lnSpc>
                <a:spcPct val="107000"/>
              </a:lnSpc>
              <a:spcAft>
                <a:spcPts val="800"/>
              </a:spcAft>
              <a:buFont typeface="Wingdings" panose="05000000000000000000" pitchFamily="2" charset="2"/>
              <a:buChar char="ü"/>
            </a:pPr>
            <a:r>
              <a:rPr lang="en-US" sz="1800" dirty="0">
                <a:effectLst/>
                <a:latin typeface="Calibri" panose="020F0502020204030204" pitchFamily="34" charset="0"/>
                <a:ea typeface="Calibri" panose="020F0502020204030204" pitchFamily="34" charset="0"/>
                <a:cs typeface="Times New Roman" panose="02020603050405020304" pitchFamily="18" charset="0"/>
              </a:rPr>
              <a:t>State Id / License page: 2 users said that they would love to have a tab feature to select between New Jersey and New York, instead of scrolling to find a particular information.</a:t>
            </a:r>
          </a:p>
        </p:txBody>
      </p:sp>
      <p:sp>
        <p:nvSpPr>
          <p:cNvPr id="5" name="TextBox 4">
            <a:extLst>
              <a:ext uri="{FF2B5EF4-FFF2-40B4-BE49-F238E27FC236}">
                <a16:creationId xmlns:a16="http://schemas.microsoft.com/office/drawing/2014/main" id="{7F37036A-BA5D-403F-B6DD-B39B66EBE973}"/>
              </a:ext>
            </a:extLst>
          </p:cNvPr>
          <p:cNvSpPr txBox="1"/>
          <p:nvPr/>
        </p:nvSpPr>
        <p:spPr>
          <a:xfrm>
            <a:off x="1762238" y="2001176"/>
            <a:ext cx="2328050" cy="400110"/>
          </a:xfrm>
          <a:prstGeom prst="rect">
            <a:avLst/>
          </a:prstGeom>
          <a:noFill/>
        </p:spPr>
        <p:txBody>
          <a:bodyPr wrap="square">
            <a:spAutoFit/>
          </a:bodyPr>
          <a:lstStyle/>
          <a:p>
            <a:r>
              <a:rPr lang="en-US" sz="2000" u="sng" dirty="0">
                <a:solidFill>
                  <a:schemeClr val="accent1">
                    <a:lumMod val="50000"/>
                  </a:schemeClr>
                </a:solidFill>
              </a:rPr>
              <a:t>Prior To Changes</a:t>
            </a:r>
          </a:p>
        </p:txBody>
      </p:sp>
      <p:sp>
        <p:nvSpPr>
          <p:cNvPr id="6" name="TextBox 5">
            <a:extLst>
              <a:ext uri="{FF2B5EF4-FFF2-40B4-BE49-F238E27FC236}">
                <a16:creationId xmlns:a16="http://schemas.microsoft.com/office/drawing/2014/main" id="{4A4B33DF-5778-4119-9BB6-932864105699}"/>
              </a:ext>
            </a:extLst>
          </p:cNvPr>
          <p:cNvSpPr txBox="1"/>
          <p:nvPr/>
        </p:nvSpPr>
        <p:spPr>
          <a:xfrm>
            <a:off x="7762443" y="2001176"/>
            <a:ext cx="2328050" cy="400110"/>
          </a:xfrm>
          <a:prstGeom prst="rect">
            <a:avLst/>
          </a:prstGeom>
          <a:noFill/>
        </p:spPr>
        <p:txBody>
          <a:bodyPr wrap="square">
            <a:spAutoFit/>
          </a:bodyPr>
          <a:lstStyle/>
          <a:p>
            <a:r>
              <a:rPr lang="en-US" sz="2000" u="sng" dirty="0">
                <a:solidFill>
                  <a:schemeClr val="accent1">
                    <a:lumMod val="50000"/>
                  </a:schemeClr>
                </a:solidFill>
              </a:rPr>
              <a:t>After Changes</a:t>
            </a:r>
          </a:p>
        </p:txBody>
      </p:sp>
      <p:pic>
        <p:nvPicPr>
          <p:cNvPr id="7" name="Picture 6">
            <a:extLst>
              <a:ext uri="{FF2B5EF4-FFF2-40B4-BE49-F238E27FC236}">
                <a16:creationId xmlns:a16="http://schemas.microsoft.com/office/drawing/2014/main" id="{6C0AA1F7-E339-4081-AF5A-40DDEF351842}"/>
              </a:ext>
            </a:extLst>
          </p:cNvPr>
          <p:cNvPicPr>
            <a:picLocks noChangeAspect="1"/>
          </p:cNvPicPr>
          <p:nvPr/>
        </p:nvPicPr>
        <p:blipFill>
          <a:blip r:embed="rId3"/>
          <a:stretch>
            <a:fillRect/>
          </a:stretch>
        </p:blipFill>
        <p:spPr>
          <a:xfrm>
            <a:off x="7580018" y="2458304"/>
            <a:ext cx="2096997" cy="4227816"/>
          </a:xfrm>
          <a:prstGeom prst="rect">
            <a:avLst/>
          </a:prstGeom>
        </p:spPr>
      </p:pic>
      <p:pic>
        <p:nvPicPr>
          <p:cNvPr id="9" name="Picture 8">
            <a:extLst>
              <a:ext uri="{FF2B5EF4-FFF2-40B4-BE49-F238E27FC236}">
                <a16:creationId xmlns:a16="http://schemas.microsoft.com/office/drawing/2014/main" id="{FFD55C3F-AC0E-469F-88C8-8F64B35C3F1B}"/>
              </a:ext>
            </a:extLst>
          </p:cNvPr>
          <p:cNvPicPr>
            <a:picLocks noChangeAspect="1"/>
          </p:cNvPicPr>
          <p:nvPr/>
        </p:nvPicPr>
        <p:blipFill>
          <a:blip r:embed="rId4"/>
          <a:stretch>
            <a:fillRect/>
          </a:stretch>
        </p:blipFill>
        <p:spPr>
          <a:xfrm>
            <a:off x="1732567" y="2471355"/>
            <a:ext cx="2096998" cy="4227819"/>
          </a:xfrm>
          <a:prstGeom prst="rect">
            <a:avLst/>
          </a:prstGeom>
        </p:spPr>
      </p:pic>
      <p:grpSp>
        <p:nvGrpSpPr>
          <p:cNvPr id="14" name="object 18">
            <a:extLst>
              <a:ext uri="{FF2B5EF4-FFF2-40B4-BE49-F238E27FC236}">
                <a16:creationId xmlns:a16="http://schemas.microsoft.com/office/drawing/2014/main" id="{82EC2114-FBA8-4A60-8395-E7B9FB87D43E}"/>
              </a:ext>
            </a:extLst>
          </p:cNvPr>
          <p:cNvGrpSpPr/>
          <p:nvPr/>
        </p:nvGrpSpPr>
        <p:grpSpPr>
          <a:xfrm>
            <a:off x="5134020" y="3801212"/>
            <a:ext cx="1141543" cy="484505"/>
            <a:chOff x="7803781" y="3382397"/>
            <a:chExt cx="1609725" cy="484505"/>
          </a:xfrm>
        </p:grpSpPr>
        <p:sp>
          <p:nvSpPr>
            <p:cNvPr id="16" name="object 19">
              <a:extLst>
                <a:ext uri="{FF2B5EF4-FFF2-40B4-BE49-F238E27FC236}">
                  <a16:creationId xmlns:a16="http://schemas.microsoft.com/office/drawing/2014/main" id="{0B896A71-130A-4D10-8DB6-1527AA828EDC}"/>
                </a:ext>
              </a:extLst>
            </p:cNvPr>
            <p:cNvSpPr/>
            <p:nvPr/>
          </p:nvSpPr>
          <p:spPr>
            <a:xfrm>
              <a:off x="7803769" y="3382402"/>
              <a:ext cx="1589405" cy="290830"/>
            </a:xfrm>
            <a:custGeom>
              <a:avLst/>
              <a:gdLst/>
              <a:ahLst/>
              <a:cxnLst/>
              <a:rect l="l" t="t" r="r" b="b"/>
              <a:pathLst>
                <a:path w="1589404" h="290829">
                  <a:moveTo>
                    <a:pt x="152666" y="190500"/>
                  </a:moveTo>
                  <a:lnTo>
                    <a:pt x="148729" y="189230"/>
                  </a:lnTo>
                  <a:lnTo>
                    <a:pt x="150863" y="190500"/>
                  </a:lnTo>
                  <a:lnTo>
                    <a:pt x="152666" y="190500"/>
                  </a:lnTo>
                  <a:close/>
                </a:path>
                <a:path w="1589404" h="290829">
                  <a:moveTo>
                    <a:pt x="903198" y="200660"/>
                  </a:moveTo>
                  <a:lnTo>
                    <a:pt x="902868" y="200660"/>
                  </a:lnTo>
                  <a:lnTo>
                    <a:pt x="902792" y="200977"/>
                  </a:lnTo>
                  <a:lnTo>
                    <a:pt x="903198" y="200660"/>
                  </a:lnTo>
                  <a:close/>
                </a:path>
                <a:path w="1589404" h="290829">
                  <a:moveTo>
                    <a:pt x="1150416" y="201930"/>
                  </a:moveTo>
                  <a:lnTo>
                    <a:pt x="1144511" y="204470"/>
                  </a:lnTo>
                  <a:lnTo>
                    <a:pt x="1144689" y="204698"/>
                  </a:lnTo>
                  <a:lnTo>
                    <a:pt x="1150416" y="201930"/>
                  </a:lnTo>
                  <a:close/>
                </a:path>
                <a:path w="1589404" h="290829">
                  <a:moveTo>
                    <a:pt x="1362189" y="46189"/>
                  </a:moveTo>
                  <a:lnTo>
                    <a:pt x="1360551" y="45859"/>
                  </a:lnTo>
                  <a:lnTo>
                    <a:pt x="1361859" y="47498"/>
                  </a:lnTo>
                  <a:lnTo>
                    <a:pt x="1362189" y="47167"/>
                  </a:lnTo>
                  <a:lnTo>
                    <a:pt x="1362189" y="46189"/>
                  </a:lnTo>
                  <a:close/>
                </a:path>
                <a:path w="1589404" h="290829">
                  <a:moveTo>
                    <a:pt x="1364818" y="58420"/>
                  </a:moveTo>
                  <a:lnTo>
                    <a:pt x="1364157" y="57150"/>
                  </a:lnTo>
                  <a:lnTo>
                    <a:pt x="1364488" y="58420"/>
                  </a:lnTo>
                  <a:lnTo>
                    <a:pt x="1364818" y="58420"/>
                  </a:lnTo>
                  <a:close/>
                </a:path>
                <a:path w="1589404" h="290829">
                  <a:moveTo>
                    <a:pt x="1387132" y="222250"/>
                  </a:moveTo>
                  <a:lnTo>
                    <a:pt x="1381887" y="223520"/>
                  </a:lnTo>
                  <a:lnTo>
                    <a:pt x="1383245" y="224028"/>
                  </a:lnTo>
                  <a:lnTo>
                    <a:pt x="1387132" y="222250"/>
                  </a:lnTo>
                  <a:close/>
                </a:path>
                <a:path w="1589404" h="290829">
                  <a:moveTo>
                    <a:pt x="1399438" y="228371"/>
                  </a:moveTo>
                  <a:lnTo>
                    <a:pt x="1395768" y="228193"/>
                  </a:lnTo>
                  <a:lnTo>
                    <a:pt x="1397647" y="228600"/>
                  </a:lnTo>
                  <a:lnTo>
                    <a:pt x="1399438" y="228371"/>
                  </a:lnTo>
                  <a:close/>
                </a:path>
                <a:path w="1589404" h="290829">
                  <a:moveTo>
                    <a:pt x="1400924" y="70091"/>
                  </a:moveTo>
                  <a:lnTo>
                    <a:pt x="1400276" y="69761"/>
                  </a:lnTo>
                  <a:lnTo>
                    <a:pt x="1399616" y="70421"/>
                  </a:lnTo>
                  <a:lnTo>
                    <a:pt x="1399946" y="70751"/>
                  </a:lnTo>
                  <a:lnTo>
                    <a:pt x="1400924" y="70091"/>
                  </a:lnTo>
                  <a:close/>
                </a:path>
                <a:path w="1589404" h="290829">
                  <a:moveTo>
                    <a:pt x="1416685" y="228600"/>
                  </a:moveTo>
                  <a:lnTo>
                    <a:pt x="1407820" y="227330"/>
                  </a:lnTo>
                  <a:lnTo>
                    <a:pt x="1399438" y="228371"/>
                  </a:lnTo>
                  <a:lnTo>
                    <a:pt x="1404010" y="228600"/>
                  </a:lnTo>
                  <a:lnTo>
                    <a:pt x="1416354" y="229870"/>
                  </a:lnTo>
                  <a:lnTo>
                    <a:pt x="1416685" y="228600"/>
                  </a:lnTo>
                  <a:close/>
                </a:path>
                <a:path w="1589404" h="290829">
                  <a:moveTo>
                    <a:pt x="1442948" y="205740"/>
                  </a:moveTo>
                  <a:lnTo>
                    <a:pt x="1440319" y="200660"/>
                  </a:lnTo>
                  <a:lnTo>
                    <a:pt x="1439341" y="200660"/>
                  </a:lnTo>
                  <a:lnTo>
                    <a:pt x="1442948" y="205740"/>
                  </a:lnTo>
                  <a:close/>
                </a:path>
                <a:path w="1589404" h="290829">
                  <a:moveTo>
                    <a:pt x="1472171" y="239763"/>
                  </a:moveTo>
                  <a:lnTo>
                    <a:pt x="1466596" y="237464"/>
                  </a:lnTo>
                  <a:lnTo>
                    <a:pt x="1471510" y="239763"/>
                  </a:lnTo>
                  <a:lnTo>
                    <a:pt x="1472171" y="239763"/>
                  </a:lnTo>
                  <a:close/>
                </a:path>
                <a:path w="1589404" h="290829">
                  <a:moveTo>
                    <a:pt x="1589379" y="290830"/>
                  </a:moveTo>
                  <a:lnTo>
                    <a:pt x="1549120" y="250190"/>
                  </a:lnTo>
                  <a:lnTo>
                    <a:pt x="1547812" y="248920"/>
                  </a:lnTo>
                  <a:lnTo>
                    <a:pt x="1538693" y="240030"/>
                  </a:lnTo>
                  <a:lnTo>
                    <a:pt x="1529562" y="231140"/>
                  </a:lnTo>
                  <a:lnTo>
                    <a:pt x="1520431" y="222250"/>
                  </a:lnTo>
                  <a:lnTo>
                    <a:pt x="1514563" y="217170"/>
                  </a:lnTo>
                  <a:lnTo>
                    <a:pt x="1510919" y="213360"/>
                  </a:lnTo>
                  <a:lnTo>
                    <a:pt x="1514195" y="218440"/>
                  </a:lnTo>
                  <a:lnTo>
                    <a:pt x="1517484" y="222250"/>
                  </a:lnTo>
                  <a:lnTo>
                    <a:pt x="1520431" y="227330"/>
                  </a:lnTo>
                  <a:lnTo>
                    <a:pt x="1523390" y="231140"/>
                  </a:lnTo>
                  <a:lnTo>
                    <a:pt x="1512887" y="220980"/>
                  </a:lnTo>
                  <a:lnTo>
                    <a:pt x="1507972" y="215900"/>
                  </a:lnTo>
                  <a:lnTo>
                    <a:pt x="1503362" y="212090"/>
                  </a:lnTo>
                  <a:lnTo>
                    <a:pt x="1497774" y="205740"/>
                  </a:lnTo>
                  <a:lnTo>
                    <a:pt x="1492529" y="199390"/>
                  </a:lnTo>
                  <a:lnTo>
                    <a:pt x="1487601" y="194310"/>
                  </a:lnTo>
                  <a:lnTo>
                    <a:pt x="1485303" y="190500"/>
                  </a:lnTo>
                  <a:lnTo>
                    <a:pt x="1482674" y="187960"/>
                  </a:lnTo>
                  <a:lnTo>
                    <a:pt x="1480375" y="185420"/>
                  </a:lnTo>
                  <a:lnTo>
                    <a:pt x="1478737" y="184150"/>
                  </a:lnTo>
                  <a:lnTo>
                    <a:pt x="1477429" y="181610"/>
                  </a:lnTo>
                  <a:lnTo>
                    <a:pt x="1475778" y="180340"/>
                  </a:lnTo>
                  <a:lnTo>
                    <a:pt x="1473479" y="177800"/>
                  </a:lnTo>
                  <a:lnTo>
                    <a:pt x="1471510" y="173990"/>
                  </a:lnTo>
                  <a:lnTo>
                    <a:pt x="1469212" y="171450"/>
                  </a:lnTo>
                  <a:lnTo>
                    <a:pt x="1463306" y="163830"/>
                  </a:lnTo>
                  <a:lnTo>
                    <a:pt x="1455420" y="153670"/>
                  </a:lnTo>
                  <a:lnTo>
                    <a:pt x="1449451" y="146050"/>
                  </a:lnTo>
                  <a:lnTo>
                    <a:pt x="1441640" y="137160"/>
                  </a:lnTo>
                  <a:lnTo>
                    <a:pt x="1443278" y="137160"/>
                  </a:lnTo>
                  <a:lnTo>
                    <a:pt x="1442300" y="135890"/>
                  </a:lnTo>
                  <a:lnTo>
                    <a:pt x="1439341" y="134620"/>
                  </a:lnTo>
                  <a:lnTo>
                    <a:pt x="1431455" y="125730"/>
                  </a:lnTo>
                  <a:lnTo>
                    <a:pt x="1428178" y="120650"/>
                  </a:lnTo>
                  <a:lnTo>
                    <a:pt x="1424241" y="113030"/>
                  </a:lnTo>
                  <a:lnTo>
                    <a:pt x="1421168" y="107950"/>
                  </a:lnTo>
                  <a:lnTo>
                    <a:pt x="1417878" y="100330"/>
                  </a:lnTo>
                  <a:lnTo>
                    <a:pt x="1414399" y="92710"/>
                  </a:lnTo>
                  <a:lnTo>
                    <a:pt x="1412328" y="87630"/>
                  </a:lnTo>
                  <a:lnTo>
                    <a:pt x="1410779" y="83820"/>
                  </a:lnTo>
                  <a:lnTo>
                    <a:pt x="1411109" y="82550"/>
                  </a:lnTo>
                  <a:lnTo>
                    <a:pt x="1410119" y="81280"/>
                  </a:lnTo>
                  <a:lnTo>
                    <a:pt x="1409458" y="81280"/>
                  </a:lnTo>
                  <a:lnTo>
                    <a:pt x="1408150" y="77470"/>
                  </a:lnTo>
                  <a:lnTo>
                    <a:pt x="1410119" y="85090"/>
                  </a:lnTo>
                  <a:lnTo>
                    <a:pt x="1411109" y="87630"/>
                  </a:lnTo>
                  <a:lnTo>
                    <a:pt x="1407160" y="82550"/>
                  </a:lnTo>
                  <a:lnTo>
                    <a:pt x="1402892" y="78740"/>
                  </a:lnTo>
                  <a:lnTo>
                    <a:pt x="1398955" y="73660"/>
                  </a:lnTo>
                  <a:lnTo>
                    <a:pt x="1398625" y="71120"/>
                  </a:lnTo>
                  <a:lnTo>
                    <a:pt x="1398955" y="69850"/>
                  </a:lnTo>
                  <a:lnTo>
                    <a:pt x="1399286" y="69850"/>
                  </a:lnTo>
                  <a:lnTo>
                    <a:pt x="1396657" y="66040"/>
                  </a:lnTo>
                  <a:lnTo>
                    <a:pt x="1392059" y="58420"/>
                  </a:lnTo>
                  <a:lnTo>
                    <a:pt x="1389430" y="54610"/>
                  </a:lnTo>
                  <a:lnTo>
                    <a:pt x="1388783" y="48260"/>
                  </a:lnTo>
                  <a:lnTo>
                    <a:pt x="1385862" y="45720"/>
                  </a:lnTo>
                  <a:lnTo>
                    <a:pt x="1382953" y="44450"/>
                  </a:lnTo>
                  <a:lnTo>
                    <a:pt x="1379918" y="40640"/>
                  </a:lnTo>
                  <a:lnTo>
                    <a:pt x="1379372" y="39370"/>
                  </a:lnTo>
                  <a:lnTo>
                    <a:pt x="1376629" y="33020"/>
                  </a:lnTo>
                  <a:lnTo>
                    <a:pt x="1375981" y="39370"/>
                  </a:lnTo>
                  <a:lnTo>
                    <a:pt x="1372031" y="29210"/>
                  </a:lnTo>
                  <a:lnTo>
                    <a:pt x="1371549" y="27978"/>
                  </a:lnTo>
                  <a:lnTo>
                    <a:pt x="1372031" y="28829"/>
                  </a:lnTo>
                  <a:lnTo>
                    <a:pt x="1373352" y="31115"/>
                  </a:lnTo>
                  <a:lnTo>
                    <a:pt x="1372692" y="27190"/>
                  </a:lnTo>
                  <a:lnTo>
                    <a:pt x="1372031" y="25222"/>
                  </a:lnTo>
                  <a:lnTo>
                    <a:pt x="1370723" y="22275"/>
                  </a:lnTo>
                  <a:lnTo>
                    <a:pt x="1370393" y="23583"/>
                  </a:lnTo>
                  <a:lnTo>
                    <a:pt x="1370393" y="25882"/>
                  </a:lnTo>
                  <a:lnTo>
                    <a:pt x="1370977" y="26949"/>
                  </a:lnTo>
                  <a:lnTo>
                    <a:pt x="1370393" y="29210"/>
                  </a:lnTo>
                  <a:lnTo>
                    <a:pt x="1370393" y="26670"/>
                  </a:lnTo>
                  <a:lnTo>
                    <a:pt x="1370063" y="25400"/>
                  </a:lnTo>
                  <a:lnTo>
                    <a:pt x="1366012" y="19050"/>
                  </a:lnTo>
                  <a:lnTo>
                    <a:pt x="1361325" y="10160"/>
                  </a:lnTo>
                  <a:lnTo>
                    <a:pt x="1356817" y="3810"/>
                  </a:lnTo>
                  <a:lnTo>
                    <a:pt x="1353324" y="0"/>
                  </a:lnTo>
                  <a:lnTo>
                    <a:pt x="1355623" y="7620"/>
                  </a:lnTo>
                  <a:lnTo>
                    <a:pt x="1357591" y="19050"/>
                  </a:lnTo>
                  <a:lnTo>
                    <a:pt x="1359344" y="26670"/>
                  </a:lnTo>
                  <a:lnTo>
                    <a:pt x="1360995" y="34290"/>
                  </a:lnTo>
                  <a:lnTo>
                    <a:pt x="1362341" y="40640"/>
                  </a:lnTo>
                  <a:lnTo>
                    <a:pt x="1363167" y="45720"/>
                  </a:lnTo>
                  <a:lnTo>
                    <a:pt x="1360652" y="40640"/>
                  </a:lnTo>
                  <a:lnTo>
                    <a:pt x="1360220" y="40640"/>
                  </a:lnTo>
                  <a:lnTo>
                    <a:pt x="1360766" y="43180"/>
                  </a:lnTo>
                  <a:lnTo>
                    <a:pt x="1361198" y="45720"/>
                  </a:lnTo>
                  <a:lnTo>
                    <a:pt x="1362519" y="45720"/>
                  </a:lnTo>
                  <a:lnTo>
                    <a:pt x="1365465" y="53340"/>
                  </a:lnTo>
                  <a:lnTo>
                    <a:pt x="1363497" y="54610"/>
                  </a:lnTo>
                  <a:lnTo>
                    <a:pt x="1364157" y="57150"/>
                  </a:lnTo>
                  <a:lnTo>
                    <a:pt x="1366126" y="57150"/>
                  </a:lnTo>
                  <a:lnTo>
                    <a:pt x="1367116" y="58420"/>
                  </a:lnTo>
                  <a:lnTo>
                    <a:pt x="1366786" y="58420"/>
                  </a:lnTo>
                  <a:lnTo>
                    <a:pt x="1368755" y="60960"/>
                  </a:lnTo>
                  <a:lnTo>
                    <a:pt x="1371053" y="66040"/>
                  </a:lnTo>
                  <a:lnTo>
                    <a:pt x="1372362" y="68580"/>
                  </a:lnTo>
                  <a:lnTo>
                    <a:pt x="1370723" y="69850"/>
                  </a:lnTo>
                  <a:lnTo>
                    <a:pt x="1373682" y="71120"/>
                  </a:lnTo>
                  <a:lnTo>
                    <a:pt x="1377289" y="80010"/>
                  </a:lnTo>
                  <a:lnTo>
                    <a:pt x="1384515" y="100330"/>
                  </a:lnTo>
                  <a:lnTo>
                    <a:pt x="1387792" y="110490"/>
                  </a:lnTo>
                  <a:lnTo>
                    <a:pt x="1390091" y="114300"/>
                  </a:lnTo>
                  <a:lnTo>
                    <a:pt x="1392720" y="119380"/>
                  </a:lnTo>
                  <a:lnTo>
                    <a:pt x="1396619" y="125730"/>
                  </a:lnTo>
                  <a:lnTo>
                    <a:pt x="1400937" y="130810"/>
                  </a:lnTo>
                  <a:lnTo>
                    <a:pt x="1404861" y="137160"/>
                  </a:lnTo>
                  <a:lnTo>
                    <a:pt x="1408823" y="144780"/>
                  </a:lnTo>
                  <a:lnTo>
                    <a:pt x="1409458" y="147320"/>
                  </a:lnTo>
                  <a:lnTo>
                    <a:pt x="1409115" y="149860"/>
                  </a:lnTo>
                  <a:lnTo>
                    <a:pt x="1410119" y="152400"/>
                  </a:lnTo>
                  <a:lnTo>
                    <a:pt x="1412341" y="156210"/>
                  </a:lnTo>
                  <a:lnTo>
                    <a:pt x="1412621" y="154940"/>
                  </a:lnTo>
                  <a:lnTo>
                    <a:pt x="1412481" y="153670"/>
                  </a:lnTo>
                  <a:lnTo>
                    <a:pt x="1413408" y="153670"/>
                  </a:lnTo>
                  <a:lnTo>
                    <a:pt x="1414716" y="156210"/>
                  </a:lnTo>
                  <a:lnTo>
                    <a:pt x="1415707" y="158750"/>
                  </a:lnTo>
                  <a:lnTo>
                    <a:pt x="1417015" y="161290"/>
                  </a:lnTo>
                  <a:lnTo>
                    <a:pt x="1418005" y="163830"/>
                  </a:lnTo>
                  <a:lnTo>
                    <a:pt x="1413725" y="158750"/>
                  </a:lnTo>
                  <a:lnTo>
                    <a:pt x="1415046" y="162560"/>
                  </a:lnTo>
                  <a:lnTo>
                    <a:pt x="1415046" y="163830"/>
                  </a:lnTo>
                  <a:lnTo>
                    <a:pt x="1415161" y="164045"/>
                  </a:lnTo>
                  <a:lnTo>
                    <a:pt x="1413078" y="161480"/>
                  </a:lnTo>
                  <a:lnTo>
                    <a:pt x="1412087" y="160502"/>
                  </a:lnTo>
                  <a:lnTo>
                    <a:pt x="1415707" y="166395"/>
                  </a:lnTo>
                  <a:lnTo>
                    <a:pt x="1416024" y="166395"/>
                  </a:lnTo>
                  <a:lnTo>
                    <a:pt x="1416024" y="165519"/>
                  </a:lnTo>
                  <a:lnTo>
                    <a:pt x="1418005" y="168910"/>
                  </a:lnTo>
                  <a:lnTo>
                    <a:pt x="1421282" y="173990"/>
                  </a:lnTo>
                  <a:lnTo>
                    <a:pt x="1424241" y="179070"/>
                  </a:lnTo>
                  <a:lnTo>
                    <a:pt x="1427518" y="184150"/>
                  </a:lnTo>
                  <a:lnTo>
                    <a:pt x="1430477" y="187960"/>
                  </a:lnTo>
                  <a:lnTo>
                    <a:pt x="1433106" y="187960"/>
                  </a:lnTo>
                  <a:lnTo>
                    <a:pt x="1440319" y="200660"/>
                  </a:lnTo>
                  <a:lnTo>
                    <a:pt x="1440649" y="199390"/>
                  </a:lnTo>
                  <a:lnTo>
                    <a:pt x="1442948" y="205740"/>
                  </a:lnTo>
                  <a:lnTo>
                    <a:pt x="1442618" y="201930"/>
                  </a:lnTo>
                  <a:lnTo>
                    <a:pt x="1441640" y="199390"/>
                  </a:lnTo>
                  <a:lnTo>
                    <a:pt x="1444599" y="203200"/>
                  </a:lnTo>
                  <a:lnTo>
                    <a:pt x="1445247" y="203200"/>
                  </a:lnTo>
                  <a:lnTo>
                    <a:pt x="1445577" y="204470"/>
                  </a:lnTo>
                  <a:lnTo>
                    <a:pt x="1446568" y="205740"/>
                  </a:lnTo>
                  <a:lnTo>
                    <a:pt x="1446885" y="205740"/>
                  </a:lnTo>
                  <a:lnTo>
                    <a:pt x="1447546" y="207010"/>
                  </a:lnTo>
                  <a:lnTo>
                    <a:pt x="1447876" y="207010"/>
                  </a:lnTo>
                  <a:lnTo>
                    <a:pt x="1448866" y="209550"/>
                  </a:lnTo>
                  <a:lnTo>
                    <a:pt x="1450835" y="213360"/>
                  </a:lnTo>
                  <a:lnTo>
                    <a:pt x="1452473" y="218440"/>
                  </a:lnTo>
                  <a:lnTo>
                    <a:pt x="1452803" y="219710"/>
                  </a:lnTo>
                  <a:lnTo>
                    <a:pt x="1456410" y="220980"/>
                  </a:lnTo>
                  <a:lnTo>
                    <a:pt x="1457731" y="220980"/>
                  </a:lnTo>
                  <a:lnTo>
                    <a:pt x="1460347" y="222250"/>
                  </a:lnTo>
                  <a:lnTo>
                    <a:pt x="1464945" y="222250"/>
                  </a:lnTo>
                  <a:lnTo>
                    <a:pt x="1466913" y="223520"/>
                  </a:lnTo>
                  <a:lnTo>
                    <a:pt x="1469872" y="224790"/>
                  </a:lnTo>
                  <a:lnTo>
                    <a:pt x="1469212" y="226060"/>
                  </a:lnTo>
                  <a:lnTo>
                    <a:pt x="1474470" y="229870"/>
                  </a:lnTo>
                  <a:lnTo>
                    <a:pt x="1474470" y="231140"/>
                  </a:lnTo>
                  <a:lnTo>
                    <a:pt x="1471841" y="229870"/>
                  </a:lnTo>
                  <a:lnTo>
                    <a:pt x="1471180" y="229870"/>
                  </a:lnTo>
                  <a:lnTo>
                    <a:pt x="1475130" y="233680"/>
                  </a:lnTo>
                  <a:lnTo>
                    <a:pt x="1478076" y="236220"/>
                  </a:lnTo>
                  <a:lnTo>
                    <a:pt x="1480375" y="238760"/>
                  </a:lnTo>
                  <a:lnTo>
                    <a:pt x="1482344" y="240030"/>
                  </a:lnTo>
                  <a:lnTo>
                    <a:pt x="1478737" y="238760"/>
                  </a:lnTo>
                  <a:lnTo>
                    <a:pt x="1471510" y="238760"/>
                  </a:lnTo>
                  <a:lnTo>
                    <a:pt x="1477759" y="241300"/>
                  </a:lnTo>
                  <a:lnTo>
                    <a:pt x="1492199" y="246380"/>
                  </a:lnTo>
                  <a:lnTo>
                    <a:pt x="1500073" y="248920"/>
                  </a:lnTo>
                  <a:lnTo>
                    <a:pt x="1493837" y="247650"/>
                  </a:lnTo>
                  <a:lnTo>
                    <a:pt x="1485303" y="245110"/>
                  </a:lnTo>
                  <a:lnTo>
                    <a:pt x="1477759" y="243840"/>
                  </a:lnTo>
                  <a:lnTo>
                    <a:pt x="1471510" y="242570"/>
                  </a:lnTo>
                  <a:lnTo>
                    <a:pt x="1467243" y="242570"/>
                  </a:lnTo>
                  <a:lnTo>
                    <a:pt x="1468894" y="243840"/>
                  </a:lnTo>
                  <a:lnTo>
                    <a:pt x="1466596" y="242570"/>
                  </a:lnTo>
                  <a:lnTo>
                    <a:pt x="1464297" y="242570"/>
                  </a:lnTo>
                  <a:lnTo>
                    <a:pt x="1462328" y="241300"/>
                  </a:lnTo>
                  <a:lnTo>
                    <a:pt x="1460030" y="240030"/>
                  </a:lnTo>
                  <a:lnTo>
                    <a:pt x="1454772" y="238760"/>
                  </a:lnTo>
                  <a:lnTo>
                    <a:pt x="1452143" y="238760"/>
                  </a:lnTo>
                  <a:lnTo>
                    <a:pt x="1450505" y="237490"/>
                  </a:lnTo>
                  <a:lnTo>
                    <a:pt x="1448866" y="237490"/>
                  </a:lnTo>
                  <a:lnTo>
                    <a:pt x="1448206" y="238760"/>
                  </a:lnTo>
                  <a:lnTo>
                    <a:pt x="1447876" y="240030"/>
                  </a:lnTo>
                  <a:lnTo>
                    <a:pt x="1448866" y="241300"/>
                  </a:lnTo>
                  <a:lnTo>
                    <a:pt x="1445247" y="240030"/>
                  </a:lnTo>
                  <a:lnTo>
                    <a:pt x="1438351" y="237490"/>
                  </a:lnTo>
                  <a:lnTo>
                    <a:pt x="1436712" y="236220"/>
                  </a:lnTo>
                  <a:lnTo>
                    <a:pt x="1442948" y="236220"/>
                  </a:lnTo>
                  <a:lnTo>
                    <a:pt x="1439341" y="234950"/>
                  </a:lnTo>
                  <a:lnTo>
                    <a:pt x="1437043" y="234950"/>
                  </a:lnTo>
                  <a:lnTo>
                    <a:pt x="1434744" y="233680"/>
                  </a:lnTo>
                  <a:lnTo>
                    <a:pt x="1432775" y="232410"/>
                  </a:lnTo>
                  <a:lnTo>
                    <a:pt x="1430807" y="232410"/>
                  </a:lnTo>
                  <a:lnTo>
                    <a:pt x="1428838" y="231140"/>
                  </a:lnTo>
                  <a:lnTo>
                    <a:pt x="1428838" y="232232"/>
                  </a:lnTo>
                  <a:lnTo>
                    <a:pt x="1427518" y="232232"/>
                  </a:lnTo>
                  <a:lnTo>
                    <a:pt x="1426870" y="231902"/>
                  </a:lnTo>
                  <a:lnTo>
                    <a:pt x="1424241" y="231571"/>
                  </a:lnTo>
                  <a:lnTo>
                    <a:pt x="1421282" y="231571"/>
                  </a:lnTo>
                  <a:lnTo>
                    <a:pt x="1417675" y="231241"/>
                  </a:lnTo>
                  <a:lnTo>
                    <a:pt x="1417015" y="233210"/>
                  </a:lnTo>
                  <a:lnTo>
                    <a:pt x="1427187" y="233210"/>
                  </a:lnTo>
                  <a:lnTo>
                    <a:pt x="1427187" y="233680"/>
                  </a:lnTo>
                  <a:lnTo>
                    <a:pt x="1417345" y="233680"/>
                  </a:lnTo>
                  <a:lnTo>
                    <a:pt x="1410169" y="232410"/>
                  </a:lnTo>
                  <a:lnTo>
                    <a:pt x="1394345" y="232410"/>
                  </a:lnTo>
                  <a:lnTo>
                    <a:pt x="1383855" y="229870"/>
                  </a:lnTo>
                  <a:lnTo>
                    <a:pt x="1379588" y="232410"/>
                  </a:lnTo>
                  <a:lnTo>
                    <a:pt x="1367764" y="229870"/>
                  </a:lnTo>
                  <a:lnTo>
                    <a:pt x="1367764" y="227330"/>
                  </a:lnTo>
                  <a:lnTo>
                    <a:pt x="1378089" y="227330"/>
                  </a:lnTo>
                  <a:lnTo>
                    <a:pt x="1395768" y="228193"/>
                  </a:lnTo>
                  <a:lnTo>
                    <a:pt x="1391729" y="227330"/>
                  </a:lnTo>
                  <a:lnTo>
                    <a:pt x="1388783" y="226060"/>
                  </a:lnTo>
                  <a:lnTo>
                    <a:pt x="1385328" y="224790"/>
                  </a:lnTo>
                  <a:lnTo>
                    <a:pt x="1383245" y="224028"/>
                  </a:lnTo>
                  <a:lnTo>
                    <a:pt x="1381556" y="224790"/>
                  </a:lnTo>
                  <a:lnTo>
                    <a:pt x="1363941" y="223520"/>
                  </a:lnTo>
                  <a:lnTo>
                    <a:pt x="1339316" y="220980"/>
                  </a:lnTo>
                  <a:lnTo>
                    <a:pt x="1321142" y="218440"/>
                  </a:lnTo>
                  <a:lnTo>
                    <a:pt x="1323771" y="219710"/>
                  </a:lnTo>
                  <a:lnTo>
                    <a:pt x="1317536" y="219710"/>
                  </a:lnTo>
                  <a:lnTo>
                    <a:pt x="1311300" y="220980"/>
                  </a:lnTo>
                  <a:lnTo>
                    <a:pt x="1309979" y="218440"/>
                  </a:lnTo>
                  <a:lnTo>
                    <a:pt x="1282738" y="215900"/>
                  </a:lnTo>
                  <a:lnTo>
                    <a:pt x="1276642" y="214630"/>
                  </a:lnTo>
                  <a:lnTo>
                    <a:pt x="1270558" y="213360"/>
                  </a:lnTo>
                  <a:lnTo>
                    <a:pt x="1260411" y="210820"/>
                  </a:lnTo>
                  <a:lnTo>
                    <a:pt x="1257452" y="213360"/>
                  </a:lnTo>
                  <a:lnTo>
                    <a:pt x="1253515" y="213360"/>
                  </a:lnTo>
                  <a:lnTo>
                    <a:pt x="1247927" y="208280"/>
                  </a:lnTo>
                  <a:lnTo>
                    <a:pt x="1245628" y="212090"/>
                  </a:lnTo>
                  <a:lnTo>
                    <a:pt x="1237094" y="213360"/>
                  </a:lnTo>
                  <a:lnTo>
                    <a:pt x="1231849" y="212090"/>
                  </a:lnTo>
                  <a:lnTo>
                    <a:pt x="1228229" y="214630"/>
                  </a:lnTo>
                  <a:lnTo>
                    <a:pt x="1225283" y="213360"/>
                  </a:lnTo>
                  <a:lnTo>
                    <a:pt x="1222324" y="212090"/>
                  </a:lnTo>
                  <a:lnTo>
                    <a:pt x="1215059" y="212090"/>
                  </a:lnTo>
                  <a:lnTo>
                    <a:pt x="1213815" y="213360"/>
                  </a:lnTo>
                  <a:lnTo>
                    <a:pt x="1207554" y="212090"/>
                  </a:lnTo>
                  <a:lnTo>
                    <a:pt x="1203286" y="210820"/>
                  </a:lnTo>
                  <a:lnTo>
                    <a:pt x="1202296" y="215900"/>
                  </a:lnTo>
                  <a:lnTo>
                    <a:pt x="1195730" y="214630"/>
                  </a:lnTo>
                  <a:lnTo>
                    <a:pt x="1193546" y="213360"/>
                  </a:lnTo>
                  <a:lnTo>
                    <a:pt x="1189164" y="210820"/>
                  </a:lnTo>
                  <a:lnTo>
                    <a:pt x="1181506" y="209550"/>
                  </a:lnTo>
                  <a:lnTo>
                    <a:pt x="1175169" y="209550"/>
                  </a:lnTo>
                  <a:lnTo>
                    <a:pt x="1167790" y="210820"/>
                  </a:lnTo>
                  <a:lnTo>
                    <a:pt x="1156995" y="210820"/>
                  </a:lnTo>
                  <a:lnTo>
                    <a:pt x="1148448" y="209550"/>
                  </a:lnTo>
                  <a:lnTo>
                    <a:pt x="1145501" y="205740"/>
                  </a:lnTo>
                  <a:lnTo>
                    <a:pt x="1144943" y="205028"/>
                  </a:lnTo>
                  <a:lnTo>
                    <a:pt x="1146810" y="204470"/>
                  </a:lnTo>
                  <a:lnTo>
                    <a:pt x="1144714" y="204724"/>
                  </a:lnTo>
                  <a:lnTo>
                    <a:pt x="1136307" y="205740"/>
                  </a:lnTo>
                  <a:lnTo>
                    <a:pt x="1134668" y="204470"/>
                  </a:lnTo>
                  <a:lnTo>
                    <a:pt x="1135976" y="204470"/>
                  </a:lnTo>
                  <a:lnTo>
                    <a:pt x="1138275" y="203200"/>
                  </a:lnTo>
                  <a:lnTo>
                    <a:pt x="1129080" y="200660"/>
                  </a:lnTo>
                  <a:lnTo>
                    <a:pt x="1132687" y="204470"/>
                  </a:lnTo>
                  <a:lnTo>
                    <a:pt x="1125804" y="203200"/>
                  </a:lnTo>
                  <a:lnTo>
                    <a:pt x="1123505" y="205740"/>
                  </a:lnTo>
                  <a:lnTo>
                    <a:pt x="1121206" y="210820"/>
                  </a:lnTo>
                  <a:lnTo>
                    <a:pt x="1118908" y="210820"/>
                  </a:lnTo>
                  <a:lnTo>
                    <a:pt x="1121537" y="212090"/>
                  </a:lnTo>
                  <a:lnTo>
                    <a:pt x="1114310" y="213360"/>
                  </a:lnTo>
                  <a:lnTo>
                    <a:pt x="1106106" y="213360"/>
                  </a:lnTo>
                  <a:lnTo>
                    <a:pt x="1097559" y="212090"/>
                  </a:lnTo>
                  <a:lnTo>
                    <a:pt x="1097889" y="210820"/>
                  </a:lnTo>
                  <a:lnTo>
                    <a:pt x="1090015" y="212090"/>
                  </a:lnTo>
                  <a:lnTo>
                    <a:pt x="1089850" y="210820"/>
                  </a:lnTo>
                  <a:lnTo>
                    <a:pt x="1089685" y="209550"/>
                  </a:lnTo>
                  <a:lnTo>
                    <a:pt x="1076883" y="209550"/>
                  </a:lnTo>
                  <a:lnTo>
                    <a:pt x="1078522" y="210820"/>
                  </a:lnTo>
                  <a:lnTo>
                    <a:pt x="1065390" y="210820"/>
                  </a:lnTo>
                  <a:lnTo>
                    <a:pt x="1059802" y="209550"/>
                  </a:lnTo>
                  <a:lnTo>
                    <a:pt x="1060132" y="208280"/>
                  </a:lnTo>
                  <a:lnTo>
                    <a:pt x="1048626" y="207010"/>
                  </a:lnTo>
                  <a:lnTo>
                    <a:pt x="1037234" y="207010"/>
                  </a:lnTo>
                  <a:lnTo>
                    <a:pt x="1025232" y="208280"/>
                  </a:lnTo>
                  <a:lnTo>
                    <a:pt x="1011872" y="208280"/>
                  </a:lnTo>
                  <a:lnTo>
                    <a:pt x="1014501" y="205740"/>
                  </a:lnTo>
                  <a:lnTo>
                    <a:pt x="1008265" y="203200"/>
                  </a:lnTo>
                  <a:lnTo>
                    <a:pt x="1012532" y="209550"/>
                  </a:lnTo>
                  <a:lnTo>
                    <a:pt x="1004976" y="208280"/>
                  </a:lnTo>
                  <a:lnTo>
                    <a:pt x="1004646" y="204470"/>
                  </a:lnTo>
                  <a:lnTo>
                    <a:pt x="997750" y="208280"/>
                  </a:lnTo>
                  <a:lnTo>
                    <a:pt x="996937" y="205740"/>
                  </a:lnTo>
                  <a:lnTo>
                    <a:pt x="996111" y="203200"/>
                  </a:lnTo>
                  <a:lnTo>
                    <a:pt x="991514" y="201930"/>
                  </a:lnTo>
                  <a:lnTo>
                    <a:pt x="993482" y="205740"/>
                  </a:lnTo>
                  <a:lnTo>
                    <a:pt x="984948" y="204470"/>
                  </a:lnTo>
                  <a:lnTo>
                    <a:pt x="975436" y="203200"/>
                  </a:lnTo>
                  <a:lnTo>
                    <a:pt x="978052" y="200660"/>
                  </a:lnTo>
                  <a:lnTo>
                    <a:pt x="980681" y="198120"/>
                  </a:lnTo>
                  <a:lnTo>
                    <a:pt x="974115" y="200660"/>
                  </a:lnTo>
                  <a:lnTo>
                    <a:pt x="972807" y="196850"/>
                  </a:lnTo>
                  <a:lnTo>
                    <a:pt x="967879" y="200660"/>
                  </a:lnTo>
                  <a:lnTo>
                    <a:pt x="968209" y="196850"/>
                  </a:lnTo>
                  <a:lnTo>
                    <a:pt x="959675" y="198120"/>
                  </a:lnTo>
                  <a:lnTo>
                    <a:pt x="959015" y="196850"/>
                  </a:lnTo>
                  <a:lnTo>
                    <a:pt x="961313" y="196850"/>
                  </a:lnTo>
                  <a:lnTo>
                    <a:pt x="958354" y="195580"/>
                  </a:lnTo>
                  <a:lnTo>
                    <a:pt x="944245" y="199390"/>
                  </a:lnTo>
                  <a:lnTo>
                    <a:pt x="952779" y="198120"/>
                  </a:lnTo>
                  <a:lnTo>
                    <a:pt x="951458" y="201930"/>
                  </a:lnTo>
                  <a:lnTo>
                    <a:pt x="942594" y="205740"/>
                  </a:lnTo>
                  <a:lnTo>
                    <a:pt x="940625" y="203200"/>
                  </a:lnTo>
                  <a:lnTo>
                    <a:pt x="939647" y="201930"/>
                  </a:lnTo>
                  <a:lnTo>
                    <a:pt x="933411" y="201930"/>
                  </a:lnTo>
                  <a:lnTo>
                    <a:pt x="937679" y="200660"/>
                  </a:lnTo>
                  <a:lnTo>
                    <a:pt x="927493" y="201930"/>
                  </a:lnTo>
                  <a:lnTo>
                    <a:pt x="927163" y="199390"/>
                  </a:lnTo>
                  <a:lnTo>
                    <a:pt x="921258" y="198120"/>
                  </a:lnTo>
                  <a:lnTo>
                    <a:pt x="922896" y="199390"/>
                  </a:lnTo>
                  <a:lnTo>
                    <a:pt x="925525" y="200660"/>
                  </a:lnTo>
                  <a:lnTo>
                    <a:pt x="921588" y="201930"/>
                  </a:lnTo>
                  <a:lnTo>
                    <a:pt x="918629" y="201930"/>
                  </a:lnTo>
                  <a:lnTo>
                    <a:pt x="919949" y="199390"/>
                  </a:lnTo>
                  <a:lnTo>
                    <a:pt x="917321" y="199390"/>
                  </a:lnTo>
                  <a:lnTo>
                    <a:pt x="916660" y="201930"/>
                  </a:lnTo>
                  <a:lnTo>
                    <a:pt x="909116" y="203200"/>
                  </a:lnTo>
                  <a:lnTo>
                    <a:pt x="902550" y="201930"/>
                  </a:lnTo>
                  <a:lnTo>
                    <a:pt x="902792" y="200977"/>
                  </a:lnTo>
                  <a:lnTo>
                    <a:pt x="901560" y="201930"/>
                  </a:lnTo>
                  <a:lnTo>
                    <a:pt x="897623" y="201930"/>
                  </a:lnTo>
                  <a:lnTo>
                    <a:pt x="899591" y="198120"/>
                  </a:lnTo>
                  <a:lnTo>
                    <a:pt x="894003" y="200660"/>
                  </a:lnTo>
                  <a:lnTo>
                    <a:pt x="890397" y="200660"/>
                  </a:lnTo>
                  <a:lnTo>
                    <a:pt x="884821" y="201930"/>
                  </a:lnTo>
                  <a:lnTo>
                    <a:pt x="885139" y="200660"/>
                  </a:lnTo>
                  <a:lnTo>
                    <a:pt x="887437" y="199390"/>
                  </a:lnTo>
                  <a:lnTo>
                    <a:pt x="859205" y="198120"/>
                  </a:lnTo>
                  <a:lnTo>
                    <a:pt x="858875" y="194310"/>
                  </a:lnTo>
                  <a:lnTo>
                    <a:pt x="855929" y="198120"/>
                  </a:lnTo>
                  <a:lnTo>
                    <a:pt x="843445" y="193040"/>
                  </a:lnTo>
                  <a:lnTo>
                    <a:pt x="844105" y="198120"/>
                  </a:lnTo>
                  <a:lnTo>
                    <a:pt x="838657" y="196850"/>
                  </a:lnTo>
                  <a:lnTo>
                    <a:pt x="832040" y="196850"/>
                  </a:lnTo>
                  <a:lnTo>
                    <a:pt x="827024" y="195580"/>
                  </a:lnTo>
                  <a:lnTo>
                    <a:pt x="826376" y="193040"/>
                  </a:lnTo>
                  <a:lnTo>
                    <a:pt x="813612" y="193040"/>
                  </a:lnTo>
                  <a:lnTo>
                    <a:pt x="789813" y="195580"/>
                  </a:lnTo>
                  <a:lnTo>
                    <a:pt x="774827" y="194310"/>
                  </a:lnTo>
                  <a:lnTo>
                    <a:pt x="770699" y="193040"/>
                  </a:lnTo>
                  <a:lnTo>
                    <a:pt x="766559" y="191770"/>
                  </a:lnTo>
                  <a:lnTo>
                    <a:pt x="754964" y="190500"/>
                  </a:lnTo>
                  <a:lnTo>
                    <a:pt x="742137" y="189230"/>
                  </a:lnTo>
                  <a:lnTo>
                    <a:pt x="730173" y="189230"/>
                  </a:lnTo>
                  <a:lnTo>
                    <a:pt x="692340" y="190500"/>
                  </a:lnTo>
                  <a:lnTo>
                    <a:pt x="674217" y="191770"/>
                  </a:lnTo>
                  <a:lnTo>
                    <a:pt x="654011" y="191770"/>
                  </a:lnTo>
                  <a:lnTo>
                    <a:pt x="646785" y="190500"/>
                  </a:lnTo>
                  <a:lnTo>
                    <a:pt x="639559" y="189230"/>
                  </a:lnTo>
                  <a:lnTo>
                    <a:pt x="623316" y="189230"/>
                  </a:lnTo>
                  <a:lnTo>
                    <a:pt x="606831" y="190500"/>
                  </a:lnTo>
                  <a:lnTo>
                    <a:pt x="591629" y="189230"/>
                  </a:lnTo>
                  <a:lnTo>
                    <a:pt x="586371" y="191770"/>
                  </a:lnTo>
                  <a:lnTo>
                    <a:pt x="575906" y="189230"/>
                  </a:lnTo>
                  <a:lnTo>
                    <a:pt x="550545" y="189230"/>
                  </a:lnTo>
                  <a:lnTo>
                    <a:pt x="537133" y="187960"/>
                  </a:lnTo>
                  <a:lnTo>
                    <a:pt x="532866" y="189230"/>
                  </a:lnTo>
                  <a:lnTo>
                    <a:pt x="531545" y="189230"/>
                  </a:lnTo>
                  <a:lnTo>
                    <a:pt x="531876" y="191770"/>
                  </a:lnTo>
                  <a:lnTo>
                    <a:pt x="526948" y="190500"/>
                  </a:lnTo>
                  <a:lnTo>
                    <a:pt x="516775" y="191770"/>
                  </a:lnTo>
                  <a:lnTo>
                    <a:pt x="516991" y="190500"/>
                  </a:lnTo>
                  <a:lnTo>
                    <a:pt x="517207" y="189230"/>
                  </a:lnTo>
                  <a:lnTo>
                    <a:pt x="517436" y="187960"/>
                  </a:lnTo>
                  <a:lnTo>
                    <a:pt x="518744" y="187960"/>
                  </a:lnTo>
                  <a:lnTo>
                    <a:pt x="519404" y="184150"/>
                  </a:lnTo>
                  <a:lnTo>
                    <a:pt x="503643" y="189230"/>
                  </a:lnTo>
                  <a:lnTo>
                    <a:pt x="498055" y="186690"/>
                  </a:lnTo>
                  <a:lnTo>
                    <a:pt x="501015" y="189230"/>
                  </a:lnTo>
                  <a:lnTo>
                    <a:pt x="491490" y="189230"/>
                  </a:lnTo>
                  <a:lnTo>
                    <a:pt x="494118" y="187960"/>
                  </a:lnTo>
                  <a:lnTo>
                    <a:pt x="466725" y="190500"/>
                  </a:lnTo>
                  <a:lnTo>
                    <a:pt x="421398" y="187960"/>
                  </a:lnTo>
                  <a:lnTo>
                    <a:pt x="395300" y="190500"/>
                  </a:lnTo>
                  <a:lnTo>
                    <a:pt x="400545" y="186690"/>
                  </a:lnTo>
                  <a:lnTo>
                    <a:pt x="387743" y="193040"/>
                  </a:lnTo>
                  <a:lnTo>
                    <a:pt x="387096" y="187960"/>
                  </a:lnTo>
                  <a:lnTo>
                    <a:pt x="379984" y="186690"/>
                  </a:lnTo>
                  <a:lnTo>
                    <a:pt x="373341" y="186690"/>
                  </a:lnTo>
                  <a:lnTo>
                    <a:pt x="367004" y="189230"/>
                  </a:lnTo>
                  <a:lnTo>
                    <a:pt x="360819" y="190500"/>
                  </a:lnTo>
                  <a:lnTo>
                    <a:pt x="360172" y="191770"/>
                  </a:lnTo>
                  <a:lnTo>
                    <a:pt x="346049" y="190500"/>
                  </a:lnTo>
                  <a:lnTo>
                    <a:pt x="348183" y="189230"/>
                  </a:lnTo>
                  <a:lnTo>
                    <a:pt x="345147" y="190500"/>
                  </a:lnTo>
                  <a:lnTo>
                    <a:pt x="341985" y="191770"/>
                  </a:lnTo>
                  <a:lnTo>
                    <a:pt x="343750" y="190500"/>
                  </a:lnTo>
                  <a:lnTo>
                    <a:pt x="314540" y="189230"/>
                  </a:lnTo>
                  <a:lnTo>
                    <a:pt x="282638" y="187960"/>
                  </a:lnTo>
                  <a:lnTo>
                    <a:pt x="249707" y="189230"/>
                  </a:lnTo>
                  <a:lnTo>
                    <a:pt x="217347" y="187960"/>
                  </a:lnTo>
                  <a:lnTo>
                    <a:pt x="219316" y="189230"/>
                  </a:lnTo>
                  <a:lnTo>
                    <a:pt x="194106" y="189230"/>
                  </a:lnTo>
                  <a:lnTo>
                    <a:pt x="187147" y="187960"/>
                  </a:lnTo>
                  <a:lnTo>
                    <a:pt x="178943" y="186690"/>
                  </a:lnTo>
                  <a:lnTo>
                    <a:pt x="169418" y="191770"/>
                  </a:lnTo>
                  <a:lnTo>
                    <a:pt x="166128" y="191770"/>
                  </a:lnTo>
                  <a:lnTo>
                    <a:pt x="157264" y="194310"/>
                  </a:lnTo>
                  <a:lnTo>
                    <a:pt x="150863" y="190500"/>
                  </a:lnTo>
                  <a:lnTo>
                    <a:pt x="145376" y="190500"/>
                  </a:lnTo>
                  <a:lnTo>
                    <a:pt x="137934" y="193040"/>
                  </a:lnTo>
                  <a:lnTo>
                    <a:pt x="129819" y="194310"/>
                  </a:lnTo>
                  <a:lnTo>
                    <a:pt x="120497" y="194310"/>
                  </a:lnTo>
                  <a:lnTo>
                    <a:pt x="118198" y="191770"/>
                  </a:lnTo>
                  <a:lnTo>
                    <a:pt x="108673" y="193040"/>
                  </a:lnTo>
                  <a:lnTo>
                    <a:pt x="100139" y="195580"/>
                  </a:lnTo>
                  <a:lnTo>
                    <a:pt x="91274" y="198120"/>
                  </a:lnTo>
                  <a:lnTo>
                    <a:pt x="83400" y="199390"/>
                  </a:lnTo>
                  <a:lnTo>
                    <a:pt x="82740" y="196850"/>
                  </a:lnTo>
                  <a:lnTo>
                    <a:pt x="73875" y="196850"/>
                  </a:lnTo>
                  <a:lnTo>
                    <a:pt x="69608" y="198120"/>
                  </a:lnTo>
                  <a:lnTo>
                    <a:pt x="67310" y="198120"/>
                  </a:lnTo>
                  <a:lnTo>
                    <a:pt x="65341" y="199390"/>
                  </a:lnTo>
                  <a:lnTo>
                    <a:pt x="63042" y="199390"/>
                  </a:lnTo>
                  <a:lnTo>
                    <a:pt x="61074" y="200660"/>
                  </a:lnTo>
                  <a:lnTo>
                    <a:pt x="50050" y="203200"/>
                  </a:lnTo>
                  <a:lnTo>
                    <a:pt x="43510" y="205740"/>
                  </a:lnTo>
                  <a:lnTo>
                    <a:pt x="29895" y="208216"/>
                  </a:lnTo>
                  <a:lnTo>
                    <a:pt x="30213" y="207010"/>
                  </a:lnTo>
                  <a:lnTo>
                    <a:pt x="28244" y="209550"/>
                  </a:lnTo>
                  <a:lnTo>
                    <a:pt x="24955" y="212090"/>
                  </a:lnTo>
                  <a:lnTo>
                    <a:pt x="22009" y="214630"/>
                  </a:lnTo>
                  <a:lnTo>
                    <a:pt x="18059" y="217170"/>
                  </a:lnTo>
                  <a:lnTo>
                    <a:pt x="14122" y="220980"/>
                  </a:lnTo>
                  <a:lnTo>
                    <a:pt x="12153" y="222250"/>
                  </a:lnTo>
                  <a:lnTo>
                    <a:pt x="10515" y="224790"/>
                  </a:lnTo>
                  <a:lnTo>
                    <a:pt x="8547" y="226060"/>
                  </a:lnTo>
                  <a:lnTo>
                    <a:pt x="5257" y="229870"/>
                  </a:lnTo>
                  <a:lnTo>
                    <a:pt x="3949" y="231140"/>
                  </a:lnTo>
                  <a:lnTo>
                    <a:pt x="1651" y="234950"/>
                  </a:lnTo>
                  <a:lnTo>
                    <a:pt x="0" y="236220"/>
                  </a:lnTo>
                  <a:lnTo>
                    <a:pt x="8547" y="242570"/>
                  </a:lnTo>
                  <a:lnTo>
                    <a:pt x="16421" y="247650"/>
                  </a:lnTo>
                  <a:lnTo>
                    <a:pt x="28575" y="247650"/>
                  </a:lnTo>
                  <a:lnTo>
                    <a:pt x="32512" y="248920"/>
                  </a:lnTo>
                  <a:lnTo>
                    <a:pt x="40386" y="248920"/>
                  </a:lnTo>
                  <a:lnTo>
                    <a:pt x="43345" y="250190"/>
                  </a:lnTo>
                  <a:lnTo>
                    <a:pt x="49250" y="250190"/>
                  </a:lnTo>
                  <a:lnTo>
                    <a:pt x="51549" y="248920"/>
                  </a:lnTo>
                  <a:lnTo>
                    <a:pt x="56476" y="247650"/>
                  </a:lnTo>
                  <a:lnTo>
                    <a:pt x="60083" y="246380"/>
                  </a:lnTo>
                  <a:lnTo>
                    <a:pt x="65900" y="245110"/>
                  </a:lnTo>
                  <a:lnTo>
                    <a:pt x="72402" y="243840"/>
                  </a:lnTo>
                  <a:lnTo>
                    <a:pt x="86677" y="241300"/>
                  </a:lnTo>
                  <a:lnTo>
                    <a:pt x="91605" y="240030"/>
                  </a:lnTo>
                  <a:lnTo>
                    <a:pt x="96862" y="238760"/>
                  </a:lnTo>
                  <a:lnTo>
                    <a:pt x="101460" y="238760"/>
                  </a:lnTo>
                  <a:lnTo>
                    <a:pt x="106375" y="237490"/>
                  </a:lnTo>
                  <a:lnTo>
                    <a:pt x="110642" y="237490"/>
                  </a:lnTo>
                  <a:lnTo>
                    <a:pt x="122466" y="236220"/>
                  </a:lnTo>
                  <a:lnTo>
                    <a:pt x="144462" y="236220"/>
                  </a:lnTo>
                  <a:lnTo>
                    <a:pt x="196011" y="240030"/>
                  </a:lnTo>
                  <a:lnTo>
                    <a:pt x="365417" y="240030"/>
                  </a:lnTo>
                  <a:lnTo>
                    <a:pt x="377571" y="236220"/>
                  </a:lnTo>
                  <a:lnTo>
                    <a:pt x="403961" y="238760"/>
                  </a:lnTo>
                  <a:lnTo>
                    <a:pt x="461314" y="238760"/>
                  </a:lnTo>
                  <a:lnTo>
                    <a:pt x="489191" y="241300"/>
                  </a:lnTo>
                  <a:lnTo>
                    <a:pt x="489851" y="237490"/>
                  </a:lnTo>
                  <a:lnTo>
                    <a:pt x="500024" y="237490"/>
                  </a:lnTo>
                  <a:lnTo>
                    <a:pt x="499376" y="240030"/>
                  </a:lnTo>
                  <a:lnTo>
                    <a:pt x="501675" y="240030"/>
                  </a:lnTo>
                  <a:lnTo>
                    <a:pt x="558241" y="241300"/>
                  </a:lnTo>
                  <a:lnTo>
                    <a:pt x="670547" y="241300"/>
                  </a:lnTo>
                  <a:lnTo>
                    <a:pt x="724801" y="242570"/>
                  </a:lnTo>
                  <a:lnTo>
                    <a:pt x="776795" y="246380"/>
                  </a:lnTo>
                  <a:lnTo>
                    <a:pt x="785495" y="247650"/>
                  </a:lnTo>
                  <a:lnTo>
                    <a:pt x="797077" y="247650"/>
                  </a:lnTo>
                  <a:lnTo>
                    <a:pt x="808291" y="248920"/>
                  </a:lnTo>
                  <a:lnTo>
                    <a:pt x="815873" y="250190"/>
                  </a:lnTo>
                  <a:lnTo>
                    <a:pt x="857897" y="247650"/>
                  </a:lnTo>
                  <a:lnTo>
                    <a:pt x="899922" y="250190"/>
                  </a:lnTo>
                  <a:lnTo>
                    <a:pt x="938580" y="250190"/>
                  </a:lnTo>
                  <a:lnTo>
                    <a:pt x="953338" y="252730"/>
                  </a:lnTo>
                  <a:lnTo>
                    <a:pt x="967549" y="254000"/>
                  </a:lnTo>
                  <a:lnTo>
                    <a:pt x="966571" y="254000"/>
                  </a:lnTo>
                  <a:lnTo>
                    <a:pt x="1018082" y="256540"/>
                  </a:lnTo>
                  <a:lnTo>
                    <a:pt x="1169314" y="260350"/>
                  </a:lnTo>
                  <a:lnTo>
                    <a:pt x="1219796" y="262890"/>
                  </a:lnTo>
                  <a:lnTo>
                    <a:pt x="1270914" y="266700"/>
                  </a:lnTo>
                  <a:lnTo>
                    <a:pt x="1308214" y="271780"/>
                  </a:lnTo>
                  <a:lnTo>
                    <a:pt x="1327746" y="271780"/>
                  </a:lnTo>
                  <a:lnTo>
                    <a:pt x="1347736" y="273050"/>
                  </a:lnTo>
                  <a:lnTo>
                    <a:pt x="1357884" y="273050"/>
                  </a:lnTo>
                  <a:lnTo>
                    <a:pt x="1368094" y="274320"/>
                  </a:lnTo>
                  <a:lnTo>
                    <a:pt x="1378305" y="274320"/>
                  </a:lnTo>
                  <a:lnTo>
                    <a:pt x="1395349" y="275590"/>
                  </a:lnTo>
                  <a:lnTo>
                    <a:pt x="1419313" y="276860"/>
                  </a:lnTo>
                  <a:lnTo>
                    <a:pt x="1424571" y="278130"/>
                  </a:lnTo>
                  <a:lnTo>
                    <a:pt x="1434084" y="279400"/>
                  </a:lnTo>
                  <a:lnTo>
                    <a:pt x="1441259" y="280670"/>
                  </a:lnTo>
                  <a:lnTo>
                    <a:pt x="1453832" y="281940"/>
                  </a:lnTo>
                  <a:lnTo>
                    <a:pt x="1470888" y="283210"/>
                  </a:lnTo>
                  <a:lnTo>
                    <a:pt x="1564627" y="288290"/>
                  </a:lnTo>
                  <a:lnTo>
                    <a:pt x="1589379" y="290830"/>
                  </a:lnTo>
                  <a:close/>
                </a:path>
              </a:pathLst>
            </a:custGeom>
            <a:solidFill>
              <a:srgbClr val="007E6D"/>
            </a:solidFill>
          </p:spPr>
          <p:txBody>
            <a:bodyPr wrap="square" lIns="0" tIns="0" rIns="0" bIns="0" rtlCol="0"/>
            <a:lstStyle/>
            <a:p>
              <a:endParaRPr/>
            </a:p>
          </p:txBody>
        </p:sp>
        <p:sp>
          <p:nvSpPr>
            <p:cNvPr id="19" name="object 20">
              <a:extLst>
                <a:ext uri="{FF2B5EF4-FFF2-40B4-BE49-F238E27FC236}">
                  <a16:creationId xmlns:a16="http://schemas.microsoft.com/office/drawing/2014/main" id="{6B0669DE-05EB-4B5C-A9F3-7B61A60E276C}"/>
                </a:ext>
              </a:extLst>
            </p:cNvPr>
            <p:cNvSpPr/>
            <p:nvPr/>
          </p:nvSpPr>
          <p:spPr>
            <a:xfrm>
              <a:off x="9157425" y="3645742"/>
              <a:ext cx="256085" cy="220692"/>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830781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0DA07-1CC0-4E9D-A395-D0080CDEED88}"/>
              </a:ext>
            </a:extLst>
          </p:cNvPr>
          <p:cNvPicPr>
            <a:picLocks noChangeAspect="1"/>
          </p:cNvPicPr>
          <p:nvPr/>
        </p:nvPicPr>
        <p:blipFill>
          <a:blip r:embed="rId2"/>
          <a:stretch>
            <a:fillRect/>
          </a:stretch>
        </p:blipFill>
        <p:spPr>
          <a:xfrm>
            <a:off x="231007" y="188721"/>
            <a:ext cx="5252795" cy="494674"/>
          </a:xfrm>
          <a:prstGeom prst="rect">
            <a:avLst/>
          </a:prstGeom>
        </p:spPr>
      </p:pic>
      <p:sp>
        <p:nvSpPr>
          <p:cNvPr id="5" name="TextBox 4">
            <a:extLst>
              <a:ext uri="{FF2B5EF4-FFF2-40B4-BE49-F238E27FC236}">
                <a16:creationId xmlns:a16="http://schemas.microsoft.com/office/drawing/2014/main" id="{02A5183D-C8BB-475C-9973-F54BF91E8CD2}"/>
              </a:ext>
            </a:extLst>
          </p:cNvPr>
          <p:cNvSpPr txBox="1"/>
          <p:nvPr/>
        </p:nvSpPr>
        <p:spPr>
          <a:xfrm>
            <a:off x="231007" y="879855"/>
            <a:ext cx="10828420" cy="375552"/>
          </a:xfrm>
          <a:prstGeom prst="rect">
            <a:avLst/>
          </a:prstGeom>
          <a:noFill/>
        </p:spPr>
        <p:txBody>
          <a:bodyPr wrap="square">
            <a:spAutoFit/>
          </a:bodyPr>
          <a:lstStyle/>
          <a:p>
            <a:pPr marL="342900" lvl="0" indent="-342900">
              <a:lnSpc>
                <a:spcPct val="107000"/>
              </a:lnSpc>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Mobile view changes</a:t>
            </a:r>
          </a:p>
        </p:txBody>
      </p:sp>
      <p:sp>
        <p:nvSpPr>
          <p:cNvPr id="7" name="TextBox 6">
            <a:extLst>
              <a:ext uri="{FF2B5EF4-FFF2-40B4-BE49-F238E27FC236}">
                <a16:creationId xmlns:a16="http://schemas.microsoft.com/office/drawing/2014/main" id="{3785BDC2-3C85-4DEE-9B34-481B5D41D64B}"/>
              </a:ext>
            </a:extLst>
          </p:cNvPr>
          <p:cNvSpPr txBox="1"/>
          <p:nvPr/>
        </p:nvSpPr>
        <p:spPr>
          <a:xfrm>
            <a:off x="2435142" y="1451867"/>
            <a:ext cx="2328050" cy="400110"/>
          </a:xfrm>
          <a:prstGeom prst="rect">
            <a:avLst/>
          </a:prstGeom>
          <a:noFill/>
        </p:spPr>
        <p:txBody>
          <a:bodyPr wrap="square">
            <a:spAutoFit/>
          </a:bodyPr>
          <a:lstStyle/>
          <a:p>
            <a:r>
              <a:rPr lang="en-US" sz="2000" u="sng" dirty="0">
                <a:solidFill>
                  <a:schemeClr val="accent1">
                    <a:lumMod val="50000"/>
                  </a:schemeClr>
                </a:solidFill>
              </a:rPr>
              <a:t>Prior To Changes</a:t>
            </a:r>
          </a:p>
        </p:txBody>
      </p:sp>
      <p:sp>
        <p:nvSpPr>
          <p:cNvPr id="8" name="TextBox 7">
            <a:extLst>
              <a:ext uri="{FF2B5EF4-FFF2-40B4-BE49-F238E27FC236}">
                <a16:creationId xmlns:a16="http://schemas.microsoft.com/office/drawing/2014/main" id="{881460EF-D71D-4717-8694-943AEEB19630}"/>
              </a:ext>
            </a:extLst>
          </p:cNvPr>
          <p:cNvSpPr txBox="1"/>
          <p:nvPr/>
        </p:nvSpPr>
        <p:spPr>
          <a:xfrm>
            <a:off x="7808509" y="1451867"/>
            <a:ext cx="2328050" cy="400110"/>
          </a:xfrm>
          <a:prstGeom prst="rect">
            <a:avLst/>
          </a:prstGeom>
          <a:noFill/>
        </p:spPr>
        <p:txBody>
          <a:bodyPr wrap="square">
            <a:spAutoFit/>
          </a:bodyPr>
          <a:lstStyle/>
          <a:p>
            <a:r>
              <a:rPr lang="en-US" sz="2000" u="sng" dirty="0">
                <a:solidFill>
                  <a:schemeClr val="accent1">
                    <a:lumMod val="50000"/>
                  </a:schemeClr>
                </a:solidFill>
              </a:rPr>
              <a:t>After Changes</a:t>
            </a:r>
          </a:p>
        </p:txBody>
      </p:sp>
      <p:pic>
        <p:nvPicPr>
          <p:cNvPr id="12" name="Picture 11">
            <a:extLst>
              <a:ext uri="{FF2B5EF4-FFF2-40B4-BE49-F238E27FC236}">
                <a16:creationId xmlns:a16="http://schemas.microsoft.com/office/drawing/2014/main" id="{DA135666-0B99-4EB7-BBA2-50FDF8A762DE}"/>
              </a:ext>
            </a:extLst>
          </p:cNvPr>
          <p:cNvPicPr>
            <a:picLocks noChangeAspect="1"/>
          </p:cNvPicPr>
          <p:nvPr/>
        </p:nvPicPr>
        <p:blipFill>
          <a:blip r:embed="rId3"/>
          <a:stretch>
            <a:fillRect/>
          </a:stretch>
        </p:blipFill>
        <p:spPr>
          <a:xfrm>
            <a:off x="2261278" y="2007080"/>
            <a:ext cx="2251003" cy="4538312"/>
          </a:xfrm>
          <a:prstGeom prst="rect">
            <a:avLst/>
          </a:prstGeom>
        </p:spPr>
      </p:pic>
      <p:grpSp>
        <p:nvGrpSpPr>
          <p:cNvPr id="13" name="object 18">
            <a:extLst>
              <a:ext uri="{FF2B5EF4-FFF2-40B4-BE49-F238E27FC236}">
                <a16:creationId xmlns:a16="http://schemas.microsoft.com/office/drawing/2014/main" id="{72D7D07A-9959-4B9D-B1A9-ED2AA457C1E2}"/>
              </a:ext>
            </a:extLst>
          </p:cNvPr>
          <p:cNvGrpSpPr/>
          <p:nvPr/>
        </p:nvGrpSpPr>
        <p:grpSpPr>
          <a:xfrm>
            <a:off x="5477000" y="3790937"/>
            <a:ext cx="1141543" cy="484505"/>
            <a:chOff x="7803781" y="3382397"/>
            <a:chExt cx="1609725" cy="484505"/>
          </a:xfrm>
        </p:grpSpPr>
        <p:sp>
          <p:nvSpPr>
            <p:cNvPr id="14" name="object 19">
              <a:extLst>
                <a:ext uri="{FF2B5EF4-FFF2-40B4-BE49-F238E27FC236}">
                  <a16:creationId xmlns:a16="http://schemas.microsoft.com/office/drawing/2014/main" id="{B4AFDEAE-9481-44E7-BF77-ED0D1DBC27B6}"/>
                </a:ext>
              </a:extLst>
            </p:cNvPr>
            <p:cNvSpPr/>
            <p:nvPr/>
          </p:nvSpPr>
          <p:spPr>
            <a:xfrm>
              <a:off x="7803769" y="3382402"/>
              <a:ext cx="1589405" cy="290830"/>
            </a:xfrm>
            <a:custGeom>
              <a:avLst/>
              <a:gdLst/>
              <a:ahLst/>
              <a:cxnLst/>
              <a:rect l="l" t="t" r="r" b="b"/>
              <a:pathLst>
                <a:path w="1589404" h="290829">
                  <a:moveTo>
                    <a:pt x="152666" y="190500"/>
                  </a:moveTo>
                  <a:lnTo>
                    <a:pt x="148729" y="189230"/>
                  </a:lnTo>
                  <a:lnTo>
                    <a:pt x="150863" y="190500"/>
                  </a:lnTo>
                  <a:lnTo>
                    <a:pt x="152666" y="190500"/>
                  </a:lnTo>
                  <a:close/>
                </a:path>
                <a:path w="1589404" h="290829">
                  <a:moveTo>
                    <a:pt x="903198" y="200660"/>
                  </a:moveTo>
                  <a:lnTo>
                    <a:pt x="902868" y="200660"/>
                  </a:lnTo>
                  <a:lnTo>
                    <a:pt x="902792" y="200977"/>
                  </a:lnTo>
                  <a:lnTo>
                    <a:pt x="903198" y="200660"/>
                  </a:lnTo>
                  <a:close/>
                </a:path>
                <a:path w="1589404" h="290829">
                  <a:moveTo>
                    <a:pt x="1150416" y="201930"/>
                  </a:moveTo>
                  <a:lnTo>
                    <a:pt x="1144511" y="204470"/>
                  </a:lnTo>
                  <a:lnTo>
                    <a:pt x="1144689" y="204698"/>
                  </a:lnTo>
                  <a:lnTo>
                    <a:pt x="1150416" y="201930"/>
                  </a:lnTo>
                  <a:close/>
                </a:path>
                <a:path w="1589404" h="290829">
                  <a:moveTo>
                    <a:pt x="1362189" y="46189"/>
                  </a:moveTo>
                  <a:lnTo>
                    <a:pt x="1360551" y="45859"/>
                  </a:lnTo>
                  <a:lnTo>
                    <a:pt x="1361859" y="47498"/>
                  </a:lnTo>
                  <a:lnTo>
                    <a:pt x="1362189" y="47167"/>
                  </a:lnTo>
                  <a:lnTo>
                    <a:pt x="1362189" y="46189"/>
                  </a:lnTo>
                  <a:close/>
                </a:path>
                <a:path w="1589404" h="290829">
                  <a:moveTo>
                    <a:pt x="1364818" y="58420"/>
                  </a:moveTo>
                  <a:lnTo>
                    <a:pt x="1364157" y="57150"/>
                  </a:lnTo>
                  <a:lnTo>
                    <a:pt x="1364488" y="58420"/>
                  </a:lnTo>
                  <a:lnTo>
                    <a:pt x="1364818" y="58420"/>
                  </a:lnTo>
                  <a:close/>
                </a:path>
                <a:path w="1589404" h="290829">
                  <a:moveTo>
                    <a:pt x="1387132" y="222250"/>
                  </a:moveTo>
                  <a:lnTo>
                    <a:pt x="1381887" y="223520"/>
                  </a:lnTo>
                  <a:lnTo>
                    <a:pt x="1383245" y="224028"/>
                  </a:lnTo>
                  <a:lnTo>
                    <a:pt x="1387132" y="222250"/>
                  </a:lnTo>
                  <a:close/>
                </a:path>
                <a:path w="1589404" h="290829">
                  <a:moveTo>
                    <a:pt x="1399438" y="228371"/>
                  </a:moveTo>
                  <a:lnTo>
                    <a:pt x="1395768" y="228193"/>
                  </a:lnTo>
                  <a:lnTo>
                    <a:pt x="1397647" y="228600"/>
                  </a:lnTo>
                  <a:lnTo>
                    <a:pt x="1399438" y="228371"/>
                  </a:lnTo>
                  <a:close/>
                </a:path>
                <a:path w="1589404" h="290829">
                  <a:moveTo>
                    <a:pt x="1400924" y="70091"/>
                  </a:moveTo>
                  <a:lnTo>
                    <a:pt x="1400276" y="69761"/>
                  </a:lnTo>
                  <a:lnTo>
                    <a:pt x="1399616" y="70421"/>
                  </a:lnTo>
                  <a:lnTo>
                    <a:pt x="1399946" y="70751"/>
                  </a:lnTo>
                  <a:lnTo>
                    <a:pt x="1400924" y="70091"/>
                  </a:lnTo>
                  <a:close/>
                </a:path>
                <a:path w="1589404" h="290829">
                  <a:moveTo>
                    <a:pt x="1416685" y="228600"/>
                  </a:moveTo>
                  <a:lnTo>
                    <a:pt x="1407820" y="227330"/>
                  </a:lnTo>
                  <a:lnTo>
                    <a:pt x="1399438" y="228371"/>
                  </a:lnTo>
                  <a:lnTo>
                    <a:pt x="1404010" y="228600"/>
                  </a:lnTo>
                  <a:lnTo>
                    <a:pt x="1416354" y="229870"/>
                  </a:lnTo>
                  <a:lnTo>
                    <a:pt x="1416685" y="228600"/>
                  </a:lnTo>
                  <a:close/>
                </a:path>
                <a:path w="1589404" h="290829">
                  <a:moveTo>
                    <a:pt x="1442948" y="205740"/>
                  </a:moveTo>
                  <a:lnTo>
                    <a:pt x="1440319" y="200660"/>
                  </a:lnTo>
                  <a:lnTo>
                    <a:pt x="1439341" y="200660"/>
                  </a:lnTo>
                  <a:lnTo>
                    <a:pt x="1442948" y="205740"/>
                  </a:lnTo>
                  <a:close/>
                </a:path>
                <a:path w="1589404" h="290829">
                  <a:moveTo>
                    <a:pt x="1472171" y="239763"/>
                  </a:moveTo>
                  <a:lnTo>
                    <a:pt x="1466596" y="237464"/>
                  </a:lnTo>
                  <a:lnTo>
                    <a:pt x="1471510" y="239763"/>
                  </a:lnTo>
                  <a:lnTo>
                    <a:pt x="1472171" y="239763"/>
                  </a:lnTo>
                  <a:close/>
                </a:path>
                <a:path w="1589404" h="290829">
                  <a:moveTo>
                    <a:pt x="1589379" y="290830"/>
                  </a:moveTo>
                  <a:lnTo>
                    <a:pt x="1549120" y="250190"/>
                  </a:lnTo>
                  <a:lnTo>
                    <a:pt x="1547812" y="248920"/>
                  </a:lnTo>
                  <a:lnTo>
                    <a:pt x="1538693" y="240030"/>
                  </a:lnTo>
                  <a:lnTo>
                    <a:pt x="1529562" y="231140"/>
                  </a:lnTo>
                  <a:lnTo>
                    <a:pt x="1520431" y="222250"/>
                  </a:lnTo>
                  <a:lnTo>
                    <a:pt x="1514563" y="217170"/>
                  </a:lnTo>
                  <a:lnTo>
                    <a:pt x="1510919" y="213360"/>
                  </a:lnTo>
                  <a:lnTo>
                    <a:pt x="1514195" y="218440"/>
                  </a:lnTo>
                  <a:lnTo>
                    <a:pt x="1517484" y="222250"/>
                  </a:lnTo>
                  <a:lnTo>
                    <a:pt x="1520431" y="227330"/>
                  </a:lnTo>
                  <a:lnTo>
                    <a:pt x="1523390" y="231140"/>
                  </a:lnTo>
                  <a:lnTo>
                    <a:pt x="1512887" y="220980"/>
                  </a:lnTo>
                  <a:lnTo>
                    <a:pt x="1507972" y="215900"/>
                  </a:lnTo>
                  <a:lnTo>
                    <a:pt x="1503362" y="212090"/>
                  </a:lnTo>
                  <a:lnTo>
                    <a:pt x="1497774" y="205740"/>
                  </a:lnTo>
                  <a:lnTo>
                    <a:pt x="1492529" y="199390"/>
                  </a:lnTo>
                  <a:lnTo>
                    <a:pt x="1487601" y="194310"/>
                  </a:lnTo>
                  <a:lnTo>
                    <a:pt x="1485303" y="190500"/>
                  </a:lnTo>
                  <a:lnTo>
                    <a:pt x="1482674" y="187960"/>
                  </a:lnTo>
                  <a:lnTo>
                    <a:pt x="1480375" y="185420"/>
                  </a:lnTo>
                  <a:lnTo>
                    <a:pt x="1478737" y="184150"/>
                  </a:lnTo>
                  <a:lnTo>
                    <a:pt x="1477429" y="181610"/>
                  </a:lnTo>
                  <a:lnTo>
                    <a:pt x="1475778" y="180340"/>
                  </a:lnTo>
                  <a:lnTo>
                    <a:pt x="1473479" y="177800"/>
                  </a:lnTo>
                  <a:lnTo>
                    <a:pt x="1471510" y="173990"/>
                  </a:lnTo>
                  <a:lnTo>
                    <a:pt x="1469212" y="171450"/>
                  </a:lnTo>
                  <a:lnTo>
                    <a:pt x="1463306" y="163830"/>
                  </a:lnTo>
                  <a:lnTo>
                    <a:pt x="1455420" y="153670"/>
                  </a:lnTo>
                  <a:lnTo>
                    <a:pt x="1449451" y="146050"/>
                  </a:lnTo>
                  <a:lnTo>
                    <a:pt x="1441640" y="137160"/>
                  </a:lnTo>
                  <a:lnTo>
                    <a:pt x="1443278" y="137160"/>
                  </a:lnTo>
                  <a:lnTo>
                    <a:pt x="1442300" y="135890"/>
                  </a:lnTo>
                  <a:lnTo>
                    <a:pt x="1439341" y="134620"/>
                  </a:lnTo>
                  <a:lnTo>
                    <a:pt x="1431455" y="125730"/>
                  </a:lnTo>
                  <a:lnTo>
                    <a:pt x="1428178" y="120650"/>
                  </a:lnTo>
                  <a:lnTo>
                    <a:pt x="1424241" y="113030"/>
                  </a:lnTo>
                  <a:lnTo>
                    <a:pt x="1421168" y="107950"/>
                  </a:lnTo>
                  <a:lnTo>
                    <a:pt x="1417878" y="100330"/>
                  </a:lnTo>
                  <a:lnTo>
                    <a:pt x="1414399" y="92710"/>
                  </a:lnTo>
                  <a:lnTo>
                    <a:pt x="1412328" y="87630"/>
                  </a:lnTo>
                  <a:lnTo>
                    <a:pt x="1410779" y="83820"/>
                  </a:lnTo>
                  <a:lnTo>
                    <a:pt x="1411109" y="82550"/>
                  </a:lnTo>
                  <a:lnTo>
                    <a:pt x="1410119" y="81280"/>
                  </a:lnTo>
                  <a:lnTo>
                    <a:pt x="1409458" y="81280"/>
                  </a:lnTo>
                  <a:lnTo>
                    <a:pt x="1408150" y="77470"/>
                  </a:lnTo>
                  <a:lnTo>
                    <a:pt x="1410119" y="85090"/>
                  </a:lnTo>
                  <a:lnTo>
                    <a:pt x="1411109" y="87630"/>
                  </a:lnTo>
                  <a:lnTo>
                    <a:pt x="1407160" y="82550"/>
                  </a:lnTo>
                  <a:lnTo>
                    <a:pt x="1402892" y="78740"/>
                  </a:lnTo>
                  <a:lnTo>
                    <a:pt x="1398955" y="73660"/>
                  </a:lnTo>
                  <a:lnTo>
                    <a:pt x="1398625" y="71120"/>
                  </a:lnTo>
                  <a:lnTo>
                    <a:pt x="1398955" y="69850"/>
                  </a:lnTo>
                  <a:lnTo>
                    <a:pt x="1399286" y="69850"/>
                  </a:lnTo>
                  <a:lnTo>
                    <a:pt x="1396657" y="66040"/>
                  </a:lnTo>
                  <a:lnTo>
                    <a:pt x="1392059" y="58420"/>
                  </a:lnTo>
                  <a:lnTo>
                    <a:pt x="1389430" y="54610"/>
                  </a:lnTo>
                  <a:lnTo>
                    <a:pt x="1388783" y="48260"/>
                  </a:lnTo>
                  <a:lnTo>
                    <a:pt x="1385862" y="45720"/>
                  </a:lnTo>
                  <a:lnTo>
                    <a:pt x="1382953" y="44450"/>
                  </a:lnTo>
                  <a:lnTo>
                    <a:pt x="1379918" y="40640"/>
                  </a:lnTo>
                  <a:lnTo>
                    <a:pt x="1379372" y="39370"/>
                  </a:lnTo>
                  <a:lnTo>
                    <a:pt x="1376629" y="33020"/>
                  </a:lnTo>
                  <a:lnTo>
                    <a:pt x="1375981" y="39370"/>
                  </a:lnTo>
                  <a:lnTo>
                    <a:pt x="1372031" y="29210"/>
                  </a:lnTo>
                  <a:lnTo>
                    <a:pt x="1371549" y="27978"/>
                  </a:lnTo>
                  <a:lnTo>
                    <a:pt x="1372031" y="28829"/>
                  </a:lnTo>
                  <a:lnTo>
                    <a:pt x="1373352" y="31115"/>
                  </a:lnTo>
                  <a:lnTo>
                    <a:pt x="1372692" y="27190"/>
                  </a:lnTo>
                  <a:lnTo>
                    <a:pt x="1372031" y="25222"/>
                  </a:lnTo>
                  <a:lnTo>
                    <a:pt x="1370723" y="22275"/>
                  </a:lnTo>
                  <a:lnTo>
                    <a:pt x="1370393" y="23583"/>
                  </a:lnTo>
                  <a:lnTo>
                    <a:pt x="1370393" y="25882"/>
                  </a:lnTo>
                  <a:lnTo>
                    <a:pt x="1370977" y="26949"/>
                  </a:lnTo>
                  <a:lnTo>
                    <a:pt x="1370393" y="29210"/>
                  </a:lnTo>
                  <a:lnTo>
                    <a:pt x="1370393" y="26670"/>
                  </a:lnTo>
                  <a:lnTo>
                    <a:pt x="1370063" y="25400"/>
                  </a:lnTo>
                  <a:lnTo>
                    <a:pt x="1366012" y="19050"/>
                  </a:lnTo>
                  <a:lnTo>
                    <a:pt x="1361325" y="10160"/>
                  </a:lnTo>
                  <a:lnTo>
                    <a:pt x="1356817" y="3810"/>
                  </a:lnTo>
                  <a:lnTo>
                    <a:pt x="1353324" y="0"/>
                  </a:lnTo>
                  <a:lnTo>
                    <a:pt x="1355623" y="7620"/>
                  </a:lnTo>
                  <a:lnTo>
                    <a:pt x="1357591" y="19050"/>
                  </a:lnTo>
                  <a:lnTo>
                    <a:pt x="1359344" y="26670"/>
                  </a:lnTo>
                  <a:lnTo>
                    <a:pt x="1360995" y="34290"/>
                  </a:lnTo>
                  <a:lnTo>
                    <a:pt x="1362341" y="40640"/>
                  </a:lnTo>
                  <a:lnTo>
                    <a:pt x="1363167" y="45720"/>
                  </a:lnTo>
                  <a:lnTo>
                    <a:pt x="1360652" y="40640"/>
                  </a:lnTo>
                  <a:lnTo>
                    <a:pt x="1360220" y="40640"/>
                  </a:lnTo>
                  <a:lnTo>
                    <a:pt x="1360766" y="43180"/>
                  </a:lnTo>
                  <a:lnTo>
                    <a:pt x="1361198" y="45720"/>
                  </a:lnTo>
                  <a:lnTo>
                    <a:pt x="1362519" y="45720"/>
                  </a:lnTo>
                  <a:lnTo>
                    <a:pt x="1365465" y="53340"/>
                  </a:lnTo>
                  <a:lnTo>
                    <a:pt x="1363497" y="54610"/>
                  </a:lnTo>
                  <a:lnTo>
                    <a:pt x="1364157" y="57150"/>
                  </a:lnTo>
                  <a:lnTo>
                    <a:pt x="1366126" y="57150"/>
                  </a:lnTo>
                  <a:lnTo>
                    <a:pt x="1367116" y="58420"/>
                  </a:lnTo>
                  <a:lnTo>
                    <a:pt x="1366786" y="58420"/>
                  </a:lnTo>
                  <a:lnTo>
                    <a:pt x="1368755" y="60960"/>
                  </a:lnTo>
                  <a:lnTo>
                    <a:pt x="1371053" y="66040"/>
                  </a:lnTo>
                  <a:lnTo>
                    <a:pt x="1372362" y="68580"/>
                  </a:lnTo>
                  <a:lnTo>
                    <a:pt x="1370723" y="69850"/>
                  </a:lnTo>
                  <a:lnTo>
                    <a:pt x="1373682" y="71120"/>
                  </a:lnTo>
                  <a:lnTo>
                    <a:pt x="1377289" y="80010"/>
                  </a:lnTo>
                  <a:lnTo>
                    <a:pt x="1384515" y="100330"/>
                  </a:lnTo>
                  <a:lnTo>
                    <a:pt x="1387792" y="110490"/>
                  </a:lnTo>
                  <a:lnTo>
                    <a:pt x="1390091" y="114300"/>
                  </a:lnTo>
                  <a:lnTo>
                    <a:pt x="1392720" y="119380"/>
                  </a:lnTo>
                  <a:lnTo>
                    <a:pt x="1396619" y="125730"/>
                  </a:lnTo>
                  <a:lnTo>
                    <a:pt x="1400937" y="130810"/>
                  </a:lnTo>
                  <a:lnTo>
                    <a:pt x="1404861" y="137160"/>
                  </a:lnTo>
                  <a:lnTo>
                    <a:pt x="1408823" y="144780"/>
                  </a:lnTo>
                  <a:lnTo>
                    <a:pt x="1409458" y="147320"/>
                  </a:lnTo>
                  <a:lnTo>
                    <a:pt x="1409115" y="149860"/>
                  </a:lnTo>
                  <a:lnTo>
                    <a:pt x="1410119" y="152400"/>
                  </a:lnTo>
                  <a:lnTo>
                    <a:pt x="1412341" y="156210"/>
                  </a:lnTo>
                  <a:lnTo>
                    <a:pt x="1412621" y="154940"/>
                  </a:lnTo>
                  <a:lnTo>
                    <a:pt x="1412481" y="153670"/>
                  </a:lnTo>
                  <a:lnTo>
                    <a:pt x="1413408" y="153670"/>
                  </a:lnTo>
                  <a:lnTo>
                    <a:pt x="1414716" y="156210"/>
                  </a:lnTo>
                  <a:lnTo>
                    <a:pt x="1415707" y="158750"/>
                  </a:lnTo>
                  <a:lnTo>
                    <a:pt x="1417015" y="161290"/>
                  </a:lnTo>
                  <a:lnTo>
                    <a:pt x="1418005" y="163830"/>
                  </a:lnTo>
                  <a:lnTo>
                    <a:pt x="1413725" y="158750"/>
                  </a:lnTo>
                  <a:lnTo>
                    <a:pt x="1415046" y="162560"/>
                  </a:lnTo>
                  <a:lnTo>
                    <a:pt x="1415046" y="163830"/>
                  </a:lnTo>
                  <a:lnTo>
                    <a:pt x="1415161" y="164045"/>
                  </a:lnTo>
                  <a:lnTo>
                    <a:pt x="1413078" y="161480"/>
                  </a:lnTo>
                  <a:lnTo>
                    <a:pt x="1412087" y="160502"/>
                  </a:lnTo>
                  <a:lnTo>
                    <a:pt x="1415707" y="166395"/>
                  </a:lnTo>
                  <a:lnTo>
                    <a:pt x="1416024" y="166395"/>
                  </a:lnTo>
                  <a:lnTo>
                    <a:pt x="1416024" y="165519"/>
                  </a:lnTo>
                  <a:lnTo>
                    <a:pt x="1418005" y="168910"/>
                  </a:lnTo>
                  <a:lnTo>
                    <a:pt x="1421282" y="173990"/>
                  </a:lnTo>
                  <a:lnTo>
                    <a:pt x="1424241" y="179070"/>
                  </a:lnTo>
                  <a:lnTo>
                    <a:pt x="1427518" y="184150"/>
                  </a:lnTo>
                  <a:lnTo>
                    <a:pt x="1430477" y="187960"/>
                  </a:lnTo>
                  <a:lnTo>
                    <a:pt x="1433106" y="187960"/>
                  </a:lnTo>
                  <a:lnTo>
                    <a:pt x="1440319" y="200660"/>
                  </a:lnTo>
                  <a:lnTo>
                    <a:pt x="1440649" y="199390"/>
                  </a:lnTo>
                  <a:lnTo>
                    <a:pt x="1442948" y="205740"/>
                  </a:lnTo>
                  <a:lnTo>
                    <a:pt x="1442618" y="201930"/>
                  </a:lnTo>
                  <a:lnTo>
                    <a:pt x="1441640" y="199390"/>
                  </a:lnTo>
                  <a:lnTo>
                    <a:pt x="1444599" y="203200"/>
                  </a:lnTo>
                  <a:lnTo>
                    <a:pt x="1445247" y="203200"/>
                  </a:lnTo>
                  <a:lnTo>
                    <a:pt x="1445577" y="204470"/>
                  </a:lnTo>
                  <a:lnTo>
                    <a:pt x="1446568" y="205740"/>
                  </a:lnTo>
                  <a:lnTo>
                    <a:pt x="1446885" y="205740"/>
                  </a:lnTo>
                  <a:lnTo>
                    <a:pt x="1447546" y="207010"/>
                  </a:lnTo>
                  <a:lnTo>
                    <a:pt x="1447876" y="207010"/>
                  </a:lnTo>
                  <a:lnTo>
                    <a:pt x="1448866" y="209550"/>
                  </a:lnTo>
                  <a:lnTo>
                    <a:pt x="1450835" y="213360"/>
                  </a:lnTo>
                  <a:lnTo>
                    <a:pt x="1452473" y="218440"/>
                  </a:lnTo>
                  <a:lnTo>
                    <a:pt x="1452803" y="219710"/>
                  </a:lnTo>
                  <a:lnTo>
                    <a:pt x="1456410" y="220980"/>
                  </a:lnTo>
                  <a:lnTo>
                    <a:pt x="1457731" y="220980"/>
                  </a:lnTo>
                  <a:lnTo>
                    <a:pt x="1460347" y="222250"/>
                  </a:lnTo>
                  <a:lnTo>
                    <a:pt x="1464945" y="222250"/>
                  </a:lnTo>
                  <a:lnTo>
                    <a:pt x="1466913" y="223520"/>
                  </a:lnTo>
                  <a:lnTo>
                    <a:pt x="1469872" y="224790"/>
                  </a:lnTo>
                  <a:lnTo>
                    <a:pt x="1469212" y="226060"/>
                  </a:lnTo>
                  <a:lnTo>
                    <a:pt x="1474470" y="229870"/>
                  </a:lnTo>
                  <a:lnTo>
                    <a:pt x="1474470" y="231140"/>
                  </a:lnTo>
                  <a:lnTo>
                    <a:pt x="1471841" y="229870"/>
                  </a:lnTo>
                  <a:lnTo>
                    <a:pt x="1471180" y="229870"/>
                  </a:lnTo>
                  <a:lnTo>
                    <a:pt x="1475130" y="233680"/>
                  </a:lnTo>
                  <a:lnTo>
                    <a:pt x="1478076" y="236220"/>
                  </a:lnTo>
                  <a:lnTo>
                    <a:pt x="1480375" y="238760"/>
                  </a:lnTo>
                  <a:lnTo>
                    <a:pt x="1482344" y="240030"/>
                  </a:lnTo>
                  <a:lnTo>
                    <a:pt x="1478737" y="238760"/>
                  </a:lnTo>
                  <a:lnTo>
                    <a:pt x="1471510" y="238760"/>
                  </a:lnTo>
                  <a:lnTo>
                    <a:pt x="1477759" y="241300"/>
                  </a:lnTo>
                  <a:lnTo>
                    <a:pt x="1492199" y="246380"/>
                  </a:lnTo>
                  <a:lnTo>
                    <a:pt x="1500073" y="248920"/>
                  </a:lnTo>
                  <a:lnTo>
                    <a:pt x="1493837" y="247650"/>
                  </a:lnTo>
                  <a:lnTo>
                    <a:pt x="1485303" y="245110"/>
                  </a:lnTo>
                  <a:lnTo>
                    <a:pt x="1477759" y="243840"/>
                  </a:lnTo>
                  <a:lnTo>
                    <a:pt x="1471510" y="242570"/>
                  </a:lnTo>
                  <a:lnTo>
                    <a:pt x="1467243" y="242570"/>
                  </a:lnTo>
                  <a:lnTo>
                    <a:pt x="1468894" y="243840"/>
                  </a:lnTo>
                  <a:lnTo>
                    <a:pt x="1466596" y="242570"/>
                  </a:lnTo>
                  <a:lnTo>
                    <a:pt x="1464297" y="242570"/>
                  </a:lnTo>
                  <a:lnTo>
                    <a:pt x="1462328" y="241300"/>
                  </a:lnTo>
                  <a:lnTo>
                    <a:pt x="1460030" y="240030"/>
                  </a:lnTo>
                  <a:lnTo>
                    <a:pt x="1454772" y="238760"/>
                  </a:lnTo>
                  <a:lnTo>
                    <a:pt x="1452143" y="238760"/>
                  </a:lnTo>
                  <a:lnTo>
                    <a:pt x="1450505" y="237490"/>
                  </a:lnTo>
                  <a:lnTo>
                    <a:pt x="1448866" y="237490"/>
                  </a:lnTo>
                  <a:lnTo>
                    <a:pt x="1448206" y="238760"/>
                  </a:lnTo>
                  <a:lnTo>
                    <a:pt x="1447876" y="240030"/>
                  </a:lnTo>
                  <a:lnTo>
                    <a:pt x="1448866" y="241300"/>
                  </a:lnTo>
                  <a:lnTo>
                    <a:pt x="1445247" y="240030"/>
                  </a:lnTo>
                  <a:lnTo>
                    <a:pt x="1438351" y="237490"/>
                  </a:lnTo>
                  <a:lnTo>
                    <a:pt x="1436712" y="236220"/>
                  </a:lnTo>
                  <a:lnTo>
                    <a:pt x="1442948" y="236220"/>
                  </a:lnTo>
                  <a:lnTo>
                    <a:pt x="1439341" y="234950"/>
                  </a:lnTo>
                  <a:lnTo>
                    <a:pt x="1437043" y="234950"/>
                  </a:lnTo>
                  <a:lnTo>
                    <a:pt x="1434744" y="233680"/>
                  </a:lnTo>
                  <a:lnTo>
                    <a:pt x="1432775" y="232410"/>
                  </a:lnTo>
                  <a:lnTo>
                    <a:pt x="1430807" y="232410"/>
                  </a:lnTo>
                  <a:lnTo>
                    <a:pt x="1428838" y="231140"/>
                  </a:lnTo>
                  <a:lnTo>
                    <a:pt x="1428838" y="232232"/>
                  </a:lnTo>
                  <a:lnTo>
                    <a:pt x="1427518" y="232232"/>
                  </a:lnTo>
                  <a:lnTo>
                    <a:pt x="1426870" y="231902"/>
                  </a:lnTo>
                  <a:lnTo>
                    <a:pt x="1424241" y="231571"/>
                  </a:lnTo>
                  <a:lnTo>
                    <a:pt x="1421282" y="231571"/>
                  </a:lnTo>
                  <a:lnTo>
                    <a:pt x="1417675" y="231241"/>
                  </a:lnTo>
                  <a:lnTo>
                    <a:pt x="1417015" y="233210"/>
                  </a:lnTo>
                  <a:lnTo>
                    <a:pt x="1427187" y="233210"/>
                  </a:lnTo>
                  <a:lnTo>
                    <a:pt x="1427187" y="233680"/>
                  </a:lnTo>
                  <a:lnTo>
                    <a:pt x="1417345" y="233680"/>
                  </a:lnTo>
                  <a:lnTo>
                    <a:pt x="1410169" y="232410"/>
                  </a:lnTo>
                  <a:lnTo>
                    <a:pt x="1394345" y="232410"/>
                  </a:lnTo>
                  <a:lnTo>
                    <a:pt x="1383855" y="229870"/>
                  </a:lnTo>
                  <a:lnTo>
                    <a:pt x="1379588" y="232410"/>
                  </a:lnTo>
                  <a:lnTo>
                    <a:pt x="1367764" y="229870"/>
                  </a:lnTo>
                  <a:lnTo>
                    <a:pt x="1367764" y="227330"/>
                  </a:lnTo>
                  <a:lnTo>
                    <a:pt x="1378089" y="227330"/>
                  </a:lnTo>
                  <a:lnTo>
                    <a:pt x="1395768" y="228193"/>
                  </a:lnTo>
                  <a:lnTo>
                    <a:pt x="1391729" y="227330"/>
                  </a:lnTo>
                  <a:lnTo>
                    <a:pt x="1388783" y="226060"/>
                  </a:lnTo>
                  <a:lnTo>
                    <a:pt x="1385328" y="224790"/>
                  </a:lnTo>
                  <a:lnTo>
                    <a:pt x="1383245" y="224028"/>
                  </a:lnTo>
                  <a:lnTo>
                    <a:pt x="1381556" y="224790"/>
                  </a:lnTo>
                  <a:lnTo>
                    <a:pt x="1363941" y="223520"/>
                  </a:lnTo>
                  <a:lnTo>
                    <a:pt x="1339316" y="220980"/>
                  </a:lnTo>
                  <a:lnTo>
                    <a:pt x="1321142" y="218440"/>
                  </a:lnTo>
                  <a:lnTo>
                    <a:pt x="1323771" y="219710"/>
                  </a:lnTo>
                  <a:lnTo>
                    <a:pt x="1317536" y="219710"/>
                  </a:lnTo>
                  <a:lnTo>
                    <a:pt x="1311300" y="220980"/>
                  </a:lnTo>
                  <a:lnTo>
                    <a:pt x="1309979" y="218440"/>
                  </a:lnTo>
                  <a:lnTo>
                    <a:pt x="1282738" y="215900"/>
                  </a:lnTo>
                  <a:lnTo>
                    <a:pt x="1276642" y="214630"/>
                  </a:lnTo>
                  <a:lnTo>
                    <a:pt x="1270558" y="213360"/>
                  </a:lnTo>
                  <a:lnTo>
                    <a:pt x="1260411" y="210820"/>
                  </a:lnTo>
                  <a:lnTo>
                    <a:pt x="1257452" y="213360"/>
                  </a:lnTo>
                  <a:lnTo>
                    <a:pt x="1253515" y="213360"/>
                  </a:lnTo>
                  <a:lnTo>
                    <a:pt x="1247927" y="208280"/>
                  </a:lnTo>
                  <a:lnTo>
                    <a:pt x="1245628" y="212090"/>
                  </a:lnTo>
                  <a:lnTo>
                    <a:pt x="1237094" y="213360"/>
                  </a:lnTo>
                  <a:lnTo>
                    <a:pt x="1231849" y="212090"/>
                  </a:lnTo>
                  <a:lnTo>
                    <a:pt x="1228229" y="214630"/>
                  </a:lnTo>
                  <a:lnTo>
                    <a:pt x="1225283" y="213360"/>
                  </a:lnTo>
                  <a:lnTo>
                    <a:pt x="1222324" y="212090"/>
                  </a:lnTo>
                  <a:lnTo>
                    <a:pt x="1215059" y="212090"/>
                  </a:lnTo>
                  <a:lnTo>
                    <a:pt x="1213815" y="213360"/>
                  </a:lnTo>
                  <a:lnTo>
                    <a:pt x="1207554" y="212090"/>
                  </a:lnTo>
                  <a:lnTo>
                    <a:pt x="1203286" y="210820"/>
                  </a:lnTo>
                  <a:lnTo>
                    <a:pt x="1202296" y="215900"/>
                  </a:lnTo>
                  <a:lnTo>
                    <a:pt x="1195730" y="214630"/>
                  </a:lnTo>
                  <a:lnTo>
                    <a:pt x="1193546" y="213360"/>
                  </a:lnTo>
                  <a:lnTo>
                    <a:pt x="1189164" y="210820"/>
                  </a:lnTo>
                  <a:lnTo>
                    <a:pt x="1181506" y="209550"/>
                  </a:lnTo>
                  <a:lnTo>
                    <a:pt x="1175169" y="209550"/>
                  </a:lnTo>
                  <a:lnTo>
                    <a:pt x="1167790" y="210820"/>
                  </a:lnTo>
                  <a:lnTo>
                    <a:pt x="1156995" y="210820"/>
                  </a:lnTo>
                  <a:lnTo>
                    <a:pt x="1148448" y="209550"/>
                  </a:lnTo>
                  <a:lnTo>
                    <a:pt x="1145501" y="205740"/>
                  </a:lnTo>
                  <a:lnTo>
                    <a:pt x="1144943" y="205028"/>
                  </a:lnTo>
                  <a:lnTo>
                    <a:pt x="1146810" y="204470"/>
                  </a:lnTo>
                  <a:lnTo>
                    <a:pt x="1144714" y="204724"/>
                  </a:lnTo>
                  <a:lnTo>
                    <a:pt x="1136307" y="205740"/>
                  </a:lnTo>
                  <a:lnTo>
                    <a:pt x="1134668" y="204470"/>
                  </a:lnTo>
                  <a:lnTo>
                    <a:pt x="1135976" y="204470"/>
                  </a:lnTo>
                  <a:lnTo>
                    <a:pt x="1138275" y="203200"/>
                  </a:lnTo>
                  <a:lnTo>
                    <a:pt x="1129080" y="200660"/>
                  </a:lnTo>
                  <a:lnTo>
                    <a:pt x="1132687" y="204470"/>
                  </a:lnTo>
                  <a:lnTo>
                    <a:pt x="1125804" y="203200"/>
                  </a:lnTo>
                  <a:lnTo>
                    <a:pt x="1123505" y="205740"/>
                  </a:lnTo>
                  <a:lnTo>
                    <a:pt x="1121206" y="210820"/>
                  </a:lnTo>
                  <a:lnTo>
                    <a:pt x="1118908" y="210820"/>
                  </a:lnTo>
                  <a:lnTo>
                    <a:pt x="1121537" y="212090"/>
                  </a:lnTo>
                  <a:lnTo>
                    <a:pt x="1114310" y="213360"/>
                  </a:lnTo>
                  <a:lnTo>
                    <a:pt x="1106106" y="213360"/>
                  </a:lnTo>
                  <a:lnTo>
                    <a:pt x="1097559" y="212090"/>
                  </a:lnTo>
                  <a:lnTo>
                    <a:pt x="1097889" y="210820"/>
                  </a:lnTo>
                  <a:lnTo>
                    <a:pt x="1090015" y="212090"/>
                  </a:lnTo>
                  <a:lnTo>
                    <a:pt x="1089850" y="210820"/>
                  </a:lnTo>
                  <a:lnTo>
                    <a:pt x="1089685" y="209550"/>
                  </a:lnTo>
                  <a:lnTo>
                    <a:pt x="1076883" y="209550"/>
                  </a:lnTo>
                  <a:lnTo>
                    <a:pt x="1078522" y="210820"/>
                  </a:lnTo>
                  <a:lnTo>
                    <a:pt x="1065390" y="210820"/>
                  </a:lnTo>
                  <a:lnTo>
                    <a:pt x="1059802" y="209550"/>
                  </a:lnTo>
                  <a:lnTo>
                    <a:pt x="1060132" y="208280"/>
                  </a:lnTo>
                  <a:lnTo>
                    <a:pt x="1048626" y="207010"/>
                  </a:lnTo>
                  <a:lnTo>
                    <a:pt x="1037234" y="207010"/>
                  </a:lnTo>
                  <a:lnTo>
                    <a:pt x="1025232" y="208280"/>
                  </a:lnTo>
                  <a:lnTo>
                    <a:pt x="1011872" y="208280"/>
                  </a:lnTo>
                  <a:lnTo>
                    <a:pt x="1014501" y="205740"/>
                  </a:lnTo>
                  <a:lnTo>
                    <a:pt x="1008265" y="203200"/>
                  </a:lnTo>
                  <a:lnTo>
                    <a:pt x="1012532" y="209550"/>
                  </a:lnTo>
                  <a:lnTo>
                    <a:pt x="1004976" y="208280"/>
                  </a:lnTo>
                  <a:lnTo>
                    <a:pt x="1004646" y="204470"/>
                  </a:lnTo>
                  <a:lnTo>
                    <a:pt x="997750" y="208280"/>
                  </a:lnTo>
                  <a:lnTo>
                    <a:pt x="996937" y="205740"/>
                  </a:lnTo>
                  <a:lnTo>
                    <a:pt x="996111" y="203200"/>
                  </a:lnTo>
                  <a:lnTo>
                    <a:pt x="991514" y="201930"/>
                  </a:lnTo>
                  <a:lnTo>
                    <a:pt x="993482" y="205740"/>
                  </a:lnTo>
                  <a:lnTo>
                    <a:pt x="984948" y="204470"/>
                  </a:lnTo>
                  <a:lnTo>
                    <a:pt x="975436" y="203200"/>
                  </a:lnTo>
                  <a:lnTo>
                    <a:pt x="978052" y="200660"/>
                  </a:lnTo>
                  <a:lnTo>
                    <a:pt x="980681" y="198120"/>
                  </a:lnTo>
                  <a:lnTo>
                    <a:pt x="974115" y="200660"/>
                  </a:lnTo>
                  <a:lnTo>
                    <a:pt x="972807" y="196850"/>
                  </a:lnTo>
                  <a:lnTo>
                    <a:pt x="967879" y="200660"/>
                  </a:lnTo>
                  <a:lnTo>
                    <a:pt x="968209" y="196850"/>
                  </a:lnTo>
                  <a:lnTo>
                    <a:pt x="959675" y="198120"/>
                  </a:lnTo>
                  <a:lnTo>
                    <a:pt x="959015" y="196850"/>
                  </a:lnTo>
                  <a:lnTo>
                    <a:pt x="961313" y="196850"/>
                  </a:lnTo>
                  <a:lnTo>
                    <a:pt x="958354" y="195580"/>
                  </a:lnTo>
                  <a:lnTo>
                    <a:pt x="944245" y="199390"/>
                  </a:lnTo>
                  <a:lnTo>
                    <a:pt x="952779" y="198120"/>
                  </a:lnTo>
                  <a:lnTo>
                    <a:pt x="951458" y="201930"/>
                  </a:lnTo>
                  <a:lnTo>
                    <a:pt x="942594" y="205740"/>
                  </a:lnTo>
                  <a:lnTo>
                    <a:pt x="940625" y="203200"/>
                  </a:lnTo>
                  <a:lnTo>
                    <a:pt x="939647" y="201930"/>
                  </a:lnTo>
                  <a:lnTo>
                    <a:pt x="933411" y="201930"/>
                  </a:lnTo>
                  <a:lnTo>
                    <a:pt x="937679" y="200660"/>
                  </a:lnTo>
                  <a:lnTo>
                    <a:pt x="927493" y="201930"/>
                  </a:lnTo>
                  <a:lnTo>
                    <a:pt x="927163" y="199390"/>
                  </a:lnTo>
                  <a:lnTo>
                    <a:pt x="921258" y="198120"/>
                  </a:lnTo>
                  <a:lnTo>
                    <a:pt x="922896" y="199390"/>
                  </a:lnTo>
                  <a:lnTo>
                    <a:pt x="925525" y="200660"/>
                  </a:lnTo>
                  <a:lnTo>
                    <a:pt x="921588" y="201930"/>
                  </a:lnTo>
                  <a:lnTo>
                    <a:pt x="918629" y="201930"/>
                  </a:lnTo>
                  <a:lnTo>
                    <a:pt x="919949" y="199390"/>
                  </a:lnTo>
                  <a:lnTo>
                    <a:pt x="917321" y="199390"/>
                  </a:lnTo>
                  <a:lnTo>
                    <a:pt x="916660" y="201930"/>
                  </a:lnTo>
                  <a:lnTo>
                    <a:pt x="909116" y="203200"/>
                  </a:lnTo>
                  <a:lnTo>
                    <a:pt x="902550" y="201930"/>
                  </a:lnTo>
                  <a:lnTo>
                    <a:pt x="902792" y="200977"/>
                  </a:lnTo>
                  <a:lnTo>
                    <a:pt x="901560" y="201930"/>
                  </a:lnTo>
                  <a:lnTo>
                    <a:pt x="897623" y="201930"/>
                  </a:lnTo>
                  <a:lnTo>
                    <a:pt x="899591" y="198120"/>
                  </a:lnTo>
                  <a:lnTo>
                    <a:pt x="894003" y="200660"/>
                  </a:lnTo>
                  <a:lnTo>
                    <a:pt x="890397" y="200660"/>
                  </a:lnTo>
                  <a:lnTo>
                    <a:pt x="884821" y="201930"/>
                  </a:lnTo>
                  <a:lnTo>
                    <a:pt x="885139" y="200660"/>
                  </a:lnTo>
                  <a:lnTo>
                    <a:pt x="887437" y="199390"/>
                  </a:lnTo>
                  <a:lnTo>
                    <a:pt x="859205" y="198120"/>
                  </a:lnTo>
                  <a:lnTo>
                    <a:pt x="858875" y="194310"/>
                  </a:lnTo>
                  <a:lnTo>
                    <a:pt x="855929" y="198120"/>
                  </a:lnTo>
                  <a:lnTo>
                    <a:pt x="843445" y="193040"/>
                  </a:lnTo>
                  <a:lnTo>
                    <a:pt x="844105" y="198120"/>
                  </a:lnTo>
                  <a:lnTo>
                    <a:pt x="838657" y="196850"/>
                  </a:lnTo>
                  <a:lnTo>
                    <a:pt x="832040" y="196850"/>
                  </a:lnTo>
                  <a:lnTo>
                    <a:pt x="827024" y="195580"/>
                  </a:lnTo>
                  <a:lnTo>
                    <a:pt x="826376" y="193040"/>
                  </a:lnTo>
                  <a:lnTo>
                    <a:pt x="813612" y="193040"/>
                  </a:lnTo>
                  <a:lnTo>
                    <a:pt x="789813" y="195580"/>
                  </a:lnTo>
                  <a:lnTo>
                    <a:pt x="774827" y="194310"/>
                  </a:lnTo>
                  <a:lnTo>
                    <a:pt x="770699" y="193040"/>
                  </a:lnTo>
                  <a:lnTo>
                    <a:pt x="766559" y="191770"/>
                  </a:lnTo>
                  <a:lnTo>
                    <a:pt x="754964" y="190500"/>
                  </a:lnTo>
                  <a:lnTo>
                    <a:pt x="742137" y="189230"/>
                  </a:lnTo>
                  <a:lnTo>
                    <a:pt x="730173" y="189230"/>
                  </a:lnTo>
                  <a:lnTo>
                    <a:pt x="692340" y="190500"/>
                  </a:lnTo>
                  <a:lnTo>
                    <a:pt x="674217" y="191770"/>
                  </a:lnTo>
                  <a:lnTo>
                    <a:pt x="654011" y="191770"/>
                  </a:lnTo>
                  <a:lnTo>
                    <a:pt x="646785" y="190500"/>
                  </a:lnTo>
                  <a:lnTo>
                    <a:pt x="639559" y="189230"/>
                  </a:lnTo>
                  <a:lnTo>
                    <a:pt x="623316" y="189230"/>
                  </a:lnTo>
                  <a:lnTo>
                    <a:pt x="606831" y="190500"/>
                  </a:lnTo>
                  <a:lnTo>
                    <a:pt x="591629" y="189230"/>
                  </a:lnTo>
                  <a:lnTo>
                    <a:pt x="586371" y="191770"/>
                  </a:lnTo>
                  <a:lnTo>
                    <a:pt x="575906" y="189230"/>
                  </a:lnTo>
                  <a:lnTo>
                    <a:pt x="550545" y="189230"/>
                  </a:lnTo>
                  <a:lnTo>
                    <a:pt x="537133" y="187960"/>
                  </a:lnTo>
                  <a:lnTo>
                    <a:pt x="532866" y="189230"/>
                  </a:lnTo>
                  <a:lnTo>
                    <a:pt x="531545" y="189230"/>
                  </a:lnTo>
                  <a:lnTo>
                    <a:pt x="531876" y="191770"/>
                  </a:lnTo>
                  <a:lnTo>
                    <a:pt x="526948" y="190500"/>
                  </a:lnTo>
                  <a:lnTo>
                    <a:pt x="516775" y="191770"/>
                  </a:lnTo>
                  <a:lnTo>
                    <a:pt x="516991" y="190500"/>
                  </a:lnTo>
                  <a:lnTo>
                    <a:pt x="517207" y="189230"/>
                  </a:lnTo>
                  <a:lnTo>
                    <a:pt x="517436" y="187960"/>
                  </a:lnTo>
                  <a:lnTo>
                    <a:pt x="518744" y="187960"/>
                  </a:lnTo>
                  <a:lnTo>
                    <a:pt x="519404" y="184150"/>
                  </a:lnTo>
                  <a:lnTo>
                    <a:pt x="503643" y="189230"/>
                  </a:lnTo>
                  <a:lnTo>
                    <a:pt x="498055" y="186690"/>
                  </a:lnTo>
                  <a:lnTo>
                    <a:pt x="501015" y="189230"/>
                  </a:lnTo>
                  <a:lnTo>
                    <a:pt x="491490" y="189230"/>
                  </a:lnTo>
                  <a:lnTo>
                    <a:pt x="494118" y="187960"/>
                  </a:lnTo>
                  <a:lnTo>
                    <a:pt x="466725" y="190500"/>
                  </a:lnTo>
                  <a:lnTo>
                    <a:pt x="421398" y="187960"/>
                  </a:lnTo>
                  <a:lnTo>
                    <a:pt x="395300" y="190500"/>
                  </a:lnTo>
                  <a:lnTo>
                    <a:pt x="400545" y="186690"/>
                  </a:lnTo>
                  <a:lnTo>
                    <a:pt x="387743" y="193040"/>
                  </a:lnTo>
                  <a:lnTo>
                    <a:pt x="387096" y="187960"/>
                  </a:lnTo>
                  <a:lnTo>
                    <a:pt x="379984" y="186690"/>
                  </a:lnTo>
                  <a:lnTo>
                    <a:pt x="373341" y="186690"/>
                  </a:lnTo>
                  <a:lnTo>
                    <a:pt x="367004" y="189230"/>
                  </a:lnTo>
                  <a:lnTo>
                    <a:pt x="360819" y="190500"/>
                  </a:lnTo>
                  <a:lnTo>
                    <a:pt x="360172" y="191770"/>
                  </a:lnTo>
                  <a:lnTo>
                    <a:pt x="346049" y="190500"/>
                  </a:lnTo>
                  <a:lnTo>
                    <a:pt x="348183" y="189230"/>
                  </a:lnTo>
                  <a:lnTo>
                    <a:pt x="345147" y="190500"/>
                  </a:lnTo>
                  <a:lnTo>
                    <a:pt x="341985" y="191770"/>
                  </a:lnTo>
                  <a:lnTo>
                    <a:pt x="343750" y="190500"/>
                  </a:lnTo>
                  <a:lnTo>
                    <a:pt x="314540" y="189230"/>
                  </a:lnTo>
                  <a:lnTo>
                    <a:pt x="282638" y="187960"/>
                  </a:lnTo>
                  <a:lnTo>
                    <a:pt x="249707" y="189230"/>
                  </a:lnTo>
                  <a:lnTo>
                    <a:pt x="217347" y="187960"/>
                  </a:lnTo>
                  <a:lnTo>
                    <a:pt x="219316" y="189230"/>
                  </a:lnTo>
                  <a:lnTo>
                    <a:pt x="194106" y="189230"/>
                  </a:lnTo>
                  <a:lnTo>
                    <a:pt x="187147" y="187960"/>
                  </a:lnTo>
                  <a:lnTo>
                    <a:pt x="178943" y="186690"/>
                  </a:lnTo>
                  <a:lnTo>
                    <a:pt x="169418" y="191770"/>
                  </a:lnTo>
                  <a:lnTo>
                    <a:pt x="166128" y="191770"/>
                  </a:lnTo>
                  <a:lnTo>
                    <a:pt x="157264" y="194310"/>
                  </a:lnTo>
                  <a:lnTo>
                    <a:pt x="150863" y="190500"/>
                  </a:lnTo>
                  <a:lnTo>
                    <a:pt x="145376" y="190500"/>
                  </a:lnTo>
                  <a:lnTo>
                    <a:pt x="137934" y="193040"/>
                  </a:lnTo>
                  <a:lnTo>
                    <a:pt x="129819" y="194310"/>
                  </a:lnTo>
                  <a:lnTo>
                    <a:pt x="120497" y="194310"/>
                  </a:lnTo>
                  <a:lnTo>
                    <a:pt x="118198" y="191770"/>
                  </a:lnTo>
                  <a:lnTo>
                    <a:pt x="108673" y="193040"/>
                  </a:lnTo>
                  <a:lnTo>
                    <a:pt x="100139" y="195580"/>
                  </a:lnTo>
                  <a:lnTo>
                    <a:pt x="91274" y="198120"/>
                  </a:lnTo>
                  <a:lnTo>
                    <a:pt x="83400" y="199390"/>
                  </a:lnTo>
                  <a:lnTo>
                    <a:pt x="82740" y="196850"/>
                  </a:lnTo>
                  <a:lnTo>
                    <a:pt x="73875" y="196850"/>
                  </a:lnTo>
                  <a:lnTo>
                    <a:pt x="69608" y="198120"/>
                  </a:lnTo>
                  <a:lnTo>
                    <a:pt x="67310" y="198120"/>
                  </a:lnTo>
                  <a:lnTo>
                    <a:pt x="65341" y="199390"/>
                  </a:lnTo>
                  <a:lnTo>
                    <a:pt x="63042" y="199390"/>
                  </a:lnTo>
                  <a:lnTo>
                    <a:pt x="61074" y="200660"/>
                  </a:lnTo>
                  <a:lnTo>
                    <a:pt x="50050" y="203200"/>
                  </a:lnTo>
                  <a:lnTo>
                    <a:pt x="43510" y="205740"/>
                  </a:lnTo>
                  <a:lnTo>
                    <a:pt x="29895" y="208216"/>
                  </a:lnTo>
                  <a:lnTo>
                    <a:pt x="30213" y="207010"/>
                  </a:lnTo>
                  <a:lnTo>
                    <a:pt x="28244" y="209550"/>
                  </a:lnTo>
                  <a:lnTo>
                    <a:pt x="24955" y="212090"/>
                  </a:lnTo>
                  <a:lnTo>
                    <a:pt x="22009" y="214630"/>
                  </a:lnTo>
                  <a:lnTo>
                    <a:pt x="18059" y="217170"/>
                  </a:lnTo>
                  <a:lnTo>
                    <a:pt x="14122" y="220980"/>
                  </a:lnTo>
                  <a:lnTo>
                    <a:pt x="12153" y="222250"/>
                  </a:lnTo>
                  <a:lnTo>
                    <a:pt x="10515" y="224790"/>
                  </a:lnTo>
                  <a:lnTo>
                    <a:pt x="8547" y="226060"/>
                  </a:lnTo>
                  <a:lnTo>
                    <a:pt x="5257" y="229870"/>
                  </a:lnTo>
                  <a:lnTo>
                    <a:pt x="3949" y="231140"/>
                  </a:lnTo>
                  <a:lnTo>
                    <a:pt x="1651" y="234950"/>
                  </a:lnTo>
                  <a:lnTo>
                    <a:pt x="0" y="236220"/>
                  </a:lnTo>
                  <a:lnTo>
                    <a:pt x="8547" y="242570"/>
                  </a:lnTo>
                  <a:lnTo>
                    <a:pt x="16421" y="247650"/>
                  </a:lnTo>
                  <a:lnTo>
                    <a:pt x="28575" y="247650"/>
                  </a:lnTo>
                  <a:lnTo>
                    <a:pt x="32512" y="248920"/>
                  </a:lnTo>
                  <a:lnTo>
                    <a:pt x="40386" y="248920"/>
                  </a:lnTo>
                  <a:lnTo>
                    <a:pt x="43345" y="250190"/>
                  </a:lnTo>
                  <a:lnTo>
                    <a:pt x="49250" y="250190"/>
                  </a:lnTo>
                  <a:lnTo>
                    <a:pt x="51549" y="248920"/>
                  </a:lnTo>
                  <a:lnTo>
                    <a:pt x="56476" y="247650"/>
                  </a:lnTo>
                  <a:lnTo>
                    <a:pt x="60083" y="246380"/>
                  </a:lnTo>
                  <a:lnTo>
                    <a:pt x="65900" y="245110"/>
                  </a:lnTo>
                  <a:lnTo>
                    <a:pt x="72402" y="243840"/>
                  </a:lnTo>
                  <a:lnTo>
                    <a:pt x="86677" y="241300"/>
                  </a:lnTo>
                  <a:lnTo>
                    <a:pt x="91605" y="240030"/>
                  </a:lnTo>
                  <a:lnTo>
                    <a:pt x="96862" y="238760"/>
                  </a:lnTo>
                  <a:lnTo>
                    <a:pt x="101460" y="238760"/>
                  </a:lnTo>
                  <a:lnTo>
                    <a:pt x="106375" y="237490"/>
                  </a:lnTo>
                  <a:lnTo>
                    <a:pt x="110642" y="237490"/>
                  </a:lnTo>
                  <a:lnTo>
                    <a:pt x="122466" y="236220"/>
                  </a:lnTo>
                  <a:lnTo>
                    <a:pt x="144462" y="236220"/>
                  </a:lnTo>
                  <a:lnTo>
                    <a:pt x="196011" y="240030"/>
                  </a:lnTo>
                  <a:lnTo>
                    <a:pt x="365417" y="240030"/>
                  </a:lnTo>
                  <a:lnTo>
                    <a:pt x="377571" y="236220"/>
                  </a:lnTo>
                  <a:lnTo>
                    <a:pt x="403961" y="238760"/>
                  </a:lnTo>
                  <a:lnTo>
                    <a:pt x="461314" y="238760"/>
                  </a:lnTo>
                  <a:lnTo>
                    <a:pt x="489191" y="241300"/>
                  </a:lnTo>
                  <a:lnTo>
                    <a:pt x="489851" y="237490"/>
                  </a:lnTo>
                  <a:lnTo>
                    <a:pt x="500024" y="237490"/>
                  </a:lnTo>
                  <a:lnTo>
                    <a:pt x="499376" y="240030"/>
                  </a:lnTo>
                  <a:lnTo>
                    <a:pt x="501675" y="240030"/>
                  </a:lnTo>
                  <a:lnTo>
                    <a:pt x="558241" y="241300"/>
                  </a:lnTo>
                  <a:lnTo>
                    <a:pt x="670547" y="241300"/>
                  </a:lnTo>
                  <a:lnTo>
                    <a:pt x="724801" y="242570"/>
                  </a:lnTo>
                  <a:lnTo>
                    <a:pt x="776795" y="246380"/>
                  </a:lnTo>
                  <a:lnTo>
                    <a:pt x="785495" y="247650"/>
                  </a:lnTo>
                  <a:lnTo>
                    <a:pt x="797077" y="247650"/>
                  </a:lnTo>
                  <a:lnTo>
                    <a:pt x="808291" y="248920"/>
                  </a:lnTo>
                  <a:lnTo>
                    <a:pt x="815873" y="250190"/>
                  </a:lnTo>
                  <a:lnTo>
                    <a:pt x="857897" y="247650"/>
                  </a:lnTo>
                  <a:lnTo>
                    <a:pt x="899922" y="250190"/>
                  </a:lnTo>
                  <a:lnTo>
                    <a:pt x="938580" y="250190"/>
                  </a:lnTo>
                  <a:lnTo>
                    <a:pt x="953338" y="252730"/>
                  </a:lnTo>
                  <a:lnTo>
                    <a:pt x="967549" y="254000"/>
                  </a:lnTo>
                  <a:lnTo>
                    <a:pt x="966571" y="254000"/>
                  </a:lnTo>
                  <a:lnTo>
                    <a:pt x="1018082" y="256540"/>
                  </a:lnTo>
                  <a:lnTo>
                    <a:pt x="1169314" y="260350"/>
                  </a:lnTo>
                  <a:lnTo>
                    <a:pt x="1219796" y="262890"/>
                  </a:lnTo>
                  <a:lnTo>
                    <a:pt x="1270914" y="266700"/>
                  </a:lnTo>
                  <a:lnTo>
                    <a:pt x="1308214" y="271780"/>
                  </a:lnTo>
                  <a:lnTo>
                    <a:pt x="1327746" y="271780"/>
                  </a:lnTo>
                  <a:lnTo>
                    <a:pt x="1347736" y="273050"/>
                  </a:lnTo>
                  <a:lnTo>
                    <a:pt x="1357884" y="273050"/>
                  </a:lnTo>
                  <a:lnTo>
                    <a:pt x="1368094" y="274320"/>
                  </a:lnTo>
                  <a:lnTo>
                    <a:pt x="1378305" y="274320"/>
                  </a:lnTo>
                  <a:lnTo>
                    <a:pt x="1395349" y="275590"/>
                  </a:lnTo>
                  <a:lnTo>
                    <a:pt x="1419313" y="276860"/>
                  </a:lnTo>
                  <a:lnTo>
                    <a:pt x="1424571" y="278130"/>
                  </a:lnTo>
                  <a:lnTo>
                    <a:pt x="1434084" y="279400"/>
                  </a:lnTo>
                  <a:lnTo>
                    <a:pt x="1441259" y="280670"/>
                  </a:lnTo>
                  <a:lnTo>
                    <a:pt x="1453832" y="281940"/>
                  </a:lnTo>
                  <a:lnTo>
                    <a:pt x="1470888" y="283210"/>
                  </a:lnTo>
                  <a:lnTo>
                    <a:pt x="1564627" y="288290"/>
                  </a:lnTo>
                  <a:lnTo>
                    <a:pt x="1589379" y="290830"/>
                  </a:lnTo>
                  <a:close/>
                </a:path>
              </a:pathLst>
            </a:custGeom>
            <a:solidFill>
              <a:srgbClr val="007E6D"/>
            </a:solidFill>
          </p:spPr>
          <p:txBody>
            <a:bodyPr wrap="square" lIns="0" tIns="0" rIns="0" bIns="0" rtlCol="0"/>
            <a:lstStyle/>
            <a:p>
              <a:endParaRPr/>
            </a:p>
          </p:txBody>
        </p:sp>
        <p:sp>
          <p:nvSpPr>
            <p:cNvPr id="15" name="object 20">
              <a:extLst>
                <a:ext uri="{FF2B5EF4-FFF2-40B4-BE49-F238E27FC236}">
                  <a16:creationId xmlns:a16="http://schemas.microsoft.com/office/drawing/2014/main" id="{DD83C7CF-282A-4B37-ADBD-19E98D9FCA9F}"/>
                </a:ext>
              </a:extLst>
            </p:cNvPr>
            <p:cNvSpPr/>
            <p:nvPr/>
          </p:nvSpPr>
          <p:spPr>
            <a:xfrm>
              <a:off x="9157425" y="3645742"/>
              <a:ext cx="256085" cy="220692"/>
            </a:xfrm>
            <a:prstGeom prst="rect">
              <a:avLst/>
            </a:prstGeom>
            <a:blipFill>
              <a:blip r:embed="rId4" cstate="print"/>
              <a:stretch>
                <a:fillRect/>
              </a:stretch>
            </a:blipFill>
          </p:spPr>
          <p:txBody>
            <a:bodyPr wrap="square" lIns="0" tIns="0" rIns="0" bIns="0" rtlCol="0"/>
            <a:lstStyle/>
            <a:p>
              <a:endParaRPr/>
            </a:p>
          </p:txBody>
        </p:sp>
      </p:grpSp>
      <p:pic>
        <p:nvPicPr>
          <p:cNvPr id="17" name="Picture 16">
            <a:extLst>
              <a:ext uri="{FF2B5EF4-FFF2-40B4-BE49-F238E27FC236}">
                <a16:creationId xmlns:a16="http://schemas.microsoft.com/office/drawing/2014/main" id="{8C072756-BF6B-405A-8ABE-DCBDF364BEA0}"/>
              </a:ext>
            </a:extLst>
          </p:cNvPr>
          <p:cNvPicPr>
            <a:picLocks noChangeAspect="1"/>
          </p:cNvPicPr>
          <p:nvPr/>
        </p:nvPicPr>
        <p:blipFill>
          <a:blip r:embed="rId5"/>
          <a:stretch>
            <a:fillRect/>
          </a:stretch>
        </p:blipFill>
        <p:spPr>
          <a:xfrm>
            <a:off x="7515885" y="2005493"/>
            <a:ext cx="2251790" cy="4539899"/>
          </a:xfrm>
          <a:prstGeom prst="rect">
            <a:avLst/>
          </a:prstGeom>
        </p:spPr>
      </p:pic>
    </p:spTree>
    <p:extLst>
      <p:ext uri="{BB962C8B-B14F-4D97-AF65-F5344CB8AC3E}">
        <p14:creationId xmlns:p14="http://schemas.microsoft.com/office/powerpoint/2010/main" val="1562327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0DA07-1CC0-4E9D-A395-D0080CDEED88}"/>
              </a:ext>
            </a:extLst>
          </p:cNvPr>
          <p:cNvPicPr>
            <a:picLocks noChangeAspect="1"/>
          </p:cNvPicPr>
          <p:nvPr/>
        </p:nvPicPr>
        <p:blipFill>
          <a:blip r:embed="rId2"/>
          <a:stretch>
            <a:fillRect/>
          </a:stretch>
        </p:blipFill>
        <p:spPr>
          <a:xfrm>
            <a:off x="231007" y="188721"/>
            <a:ext cx="5252795" cy="494674"/>
          </a:xfrm>
          <a:prstGeom prst="rect">
            <a:avLst/>
          </a:prstGeom>
        </p:spPr>
      </p:pic>
      <p:sp>
        <p:nvSpPr>
          <p:cNvPr id="5" name="TextBox 4">
            <a:extLst>
              <a:ext uri="{FF2B5EF4-FFF2-40B4-BE49-F238E27FC236}">
                <a16:creationId xmlns:a16="http://schemas.microsoft.com/office/drawing/2014/main" id="{02A5183D-C8BB-475C-9973-F54BF91E8CD2}"/>
              </a:ext>
            </a:extLst>
          </p:cNvPr>
          <p:cNvSpPr txBox="1"/>
          <p:nvPr/>
        </p:nvSpPr>
        <p:spPr>
          <a:xfrm>
            <a:off x="231007" y="879855"/>
            <a:ext cx="10828420" cy="375552"/>
          </a:xfrm>
          <a:prstGeom prst="rect">
            <a:avLst/>
          </a:prstGeom>
          <a:noFill/>
        </p:spPr>
        <p:txBody>
          <a:bodyPr wrap="square">
            <a:spAutoFit/>
          </a:bodyPr>
          <a:lstStyle/>
          <a:p>
            <a:pPr marL="342900" lvl="0" indent="-342900">
              <a:lnSpc>
                <a:spcPct val="107000"/>
              </a:lnSpc>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Mobile view changes</a:t>
            </a:r>
          </a:p>
        </p:txBody>
      </p:sp>
      <p:sp>
        <p:nvSpPr>
          <p:cNvPr id="7" name="TextBox 6">
            <a:extLst>
              <a:ext uri="{FF2B5EF4-FFF2-40B4-BE49-F238E27FC236}">
                <a16:creationId xmlns:a16="http://schemas.microsoft.com/office/drawing/2014/main" id="{3785BDC2-3C85-4DEE-9B34-481B5D41D64B}"/>
              </a:ext>
            </a:extLst>
          </p:cNvPr>
          <p:cNvSpPr txBox="1"/>
          <p:nvPr/>
        </p:nvSpPr>
        <p:spPr>
          <a:xfrm>
            <a:off x="2435142" y="1451867"/>
            <a:ext cx="2328050" cy="400110"/>
          </a:xfrm>
          <a:prstGeom prst="rect">
            <a:avLst/>
          </a:prstGeom>
          <a:noFill/>
        </p:spPr>
        <p:txBody>
          <a:bodyPr wrap="square">
            <a:spAutoFit/>
          </a:bodyPr>
          <a:lstStyle/>
          <a:p>
            <a:r>
              <a:rPr lang="en-US" sz="2000" u="sng" dirty="0">
                <a:solidFill>
                  <a:schemeClr val="accent1">
                    <a:lumMod val="50000"/>
                  </a:schemeClr>
                </a:solidFill>
              </a:rPr>
              <a:t>Prior To Changes</a:t>
            </a:r>
          </a:p>
        </p:txBody>
      </p:sp>
      <p:sp>
        <p:nvSpPr>
          <p:cNvPr id="8" name="TextBox 7">
            <a:extLst>
              <a:ext uri="{FF2B5EF4-FFF2-40B4-BE49-F238E27FC236}">
                <a16:creationId xmlns:a16="http://schemas.microsoft.com/office/drawing/2014/main" id="{881460EF-D71D-4717-8694-943AEEB19630}"/>
              </a:ext>
            </a:extLst>
          </p:cNvPr>
          <p:cNvSpPr txBox="1"/>
          <p:nvPr/>
        </p:nvSpPr>
        <p:spPr>
          <a:xfrm>
            <a:off x="7808509" y="1451867"/>
            <a:ext cx="2328050" cy="400110"/>
          </a:xfrm>
          <a:prstGeom prst="rect">
            <a:avLst/>
          </a:prstGeom>
          <a:noFill/>
        </p:spPr>
        <p:txBody>
          <a:bodyPr wrap="square">
            <a:spAutoFit/>
          </a:bodyPr>
          <a:lstStyle/>
          <a:p>
            <a:r>
              <a:rPr lang="en-US" sz="2000" u="sng" dirty="0">
                <a:solidFill>
                  <a:schemeClr val="accent1">
                    <a:lumMod val="50000"/>
                  </a:schemeClr>
                </a:solidFill>
              </a:rPr>
              <a:t>After Changes</a:t>
            </a:r>
          </a:p>
        </p:txBody>
      </p:sp>
      <p:grpSp>
        <p:nvGrpSpPr>
          <p:cNvPr id="13" name="object 18">
            <a:extLst>
              <a:ext uri="{FF2B5EF4-FFF2-40B4-BE49-F238E27FC236}">
                <a16:creationId xmlns:a16="http://schemas.microsoft.com/office/drawing/2014/main" id="{72D7D07A-9959-4B9D-B1A9-ED2AA457C1E2}"/>
              </a:ext>
            </a:extLst>
          </p:cNvPr>
          <p:cNvGrpSpPr/>
          <p:nvPr/>
        </p:nvGrpSpPr>
        <p:grpSpPr>
          <a:xfrm>
            <a:off x="5477000" y="3790937"/>
            <a:ext cx="1141543" cy="484505"/>
            <a:chOff x="7803781" y="3382397"/>
            <a:chExt cx="1609725" cy="484505"/>
          </a:xfrm>
        </p:grpSpPr>
        <p:sp>
          <p:nvSpPr>
            <p:cNvPr id="14" name="object 19">
              <a:extLst>
                <a:ext uri="{FF2B5EF4-FFF2-40B4-BE49-F238E27FC236}">
                  <a16:creationId xmlns:a16="http://schemas.microsoft.com/office/drawing/2014/main" id="{B4AFDEAE-9481-44E7-BF77-ED0D1DBC27B6}"/>
                </a:ext>
              </a:extLst>
            </p:cNvPr>
            <p:cNvSpPr/>
            <p:nvPr/>
          </p:nvSpPr>
          <p:spPr>
            <a:xfrm>
              <a:off x="7803769" y="3382402"/>
              <a:ext cx="1589405" cy="290830"/>
            </a:xfrm>
            <a:custGeom>
              <a:avLst/>
              <a:gdLst/>
              <a:ahLst/>
              <a:cxnLst/>
              <a:rect l="l" t="t" r="r" b="b"/>
              <a:pathLst>
                <a:path w="1589404" h="290829">
                  <a:moveTo>
                    <a:pt x="152666" y="190500"/>
                  </a:moveTo>
                  <a:lnTo>
                    <a:pt x="148729" y="189230"/>
                  </a:lnTo>
                  <a:lnTo>
                    <a:pt x="150863" y="190500"/>
                  </a:lnTo>
                  <a:lnTo>
                    <a:pt x="152666" y="190500"/>
                  </a:lnTo>
                  <a:close/>
                </a:path>
                <a:path w="1589404" h="290829">
                  <a:moveTo>
                    <a:pt x="903198" y="200660"/>
                  </a:moveTo>
                  <a:lnTo>
                    <a:pt x="902868" y="200660"/>
                  </a:lnTo>
                  <a:lnTo>
                    <a:pt x="902792" y="200977"/>
                  </a:lnTo>
                  <a:lnTo>
                    <a:pt x="903198" y="200660"/>
                  </a:lnTo>
                  <a:close/>
                </a:path>
                <a:path w="1589404" h="290829">
                  <a:moveTo>
                    <a:pt x="1150416" y="201930"/>
                  </a:moveTo>
                  <a:lnTo>
                    <a:pt x="1144511" y="204470"/>
                  </a:lnTo>
                  <a:lnTo>
                    <a:pt x="1144689" y="204698"/>
                  </a:lnTo>
                  <a:lnTo>
                    <a:pt x="1150416" y="201930"/>
                  </a:lnTo>
                  <a:close/>
                </a:path>
                <a:path w="1589404" h="290829">
                  <a:moveTo>
                    <a:pt x="1362189" y="46189"/>
                  </a:moveTo>
                  <a:lnTo>
                    <a:pt x="1360551" y="45859"/>
                  </a:lnTo>
                  <a:lnTo>
                    <a:pt x="1361859" y="47498"/>
                  </a:lnTo>
                  <a:lnTo>
                    <a:pt x="1362189" y="47167"/>
                  </a:lnTo>
                  <a:lnTo>
                    <a:pt x="1362189" y="46189"/>
                  </a:lnTo>
                  <a:close/>
                </a:path>
                <a:path w="1589404" h="290829">
                  <a:moveTo>
                    <a:pt x="1364818" y="58420"/>
                  </a:moveTo>
                  <a:lnTo>
                    <a:pt x="1364157" y="57150"/>
                  </a:lnTo>
                  <a:lnTo>
                    <a:pt x="1364488" y="58420"/>
                  </a:lnTo>
                  <a:lnTo>
                    <a:pt x="1364818" y="58420"/>
                  </a:lnTo>
                  <a:close/>
                </a:path>
                <a:path w="1589404" h="290829">
                  <a:moveTo>
                    <a:pt x="1387132" y="222250"/>
                  </a:moveTo>
                  <a:lnTo>
                    <a:pt x="1381887" y="223520"/>
                  </a:lnTo>
                  <a:lnTo>
                    <a:pt x="1383245" y="224028"/>
                  </a:lnTo>
                  <a:lnTo>
                    <a:pt x="1387132" y="222250"/>
                  </a:lnTo>
                  <a:close/>
                </a:path>
                <a:path w="1589404" h="290829">
                  <a:moveTo>
                    <a:pt x="1399438" y="228371"/>
                  </a:moveTo>
                  <a:lnTo>
                    <a:pt x="1395768" y="228193"/>
                  </a:lnTo>
                  <a:lnTo>
                    <a:pt x="1397647" y="228600"/>
                  </a:lnTo>
                  <a:lnTo>
                    <a:pt x="1399438" y="228371"/>
                  </a:lnTo>
                  <a:close/>
                </a:path>
                <a:path w="1589404" h="290829">
                  <a:moveTo>
                    <a:pt x="1400924" y="70091"/>
                  </a:moveTo>
                  <a:lnTo>
                    <a:pt x="1400276" y="69761"/>
                  </a:lnTo>
                  <a:lnTo>
                    <a:pt x="1399616" y="70421"/>
                  </a:lnTo>
                  <a:lnTo>
                    <a:pt x="1399946" y="70751"/>
                  </a:lnTo>
                  <a:lnTo>
                    <a:pt x="1400924" y="70091"/>
                  </a:lnTo>
                  <a:close/>
                </a:path>
                <a:path w="1589404" h="290829">
                  <a:moveTo>
                    <a:pt x="1416685" y="228600"/>
                  </a:moveTo>
                  <a:lnTo>
                    <a:pt x="1407820" y="227330"/>
                  </a:lnTo>
                  <a:lnTo>
                    <a:pt x="1399438" y="228371"/>
                  </a:lnTo>
                  <a:lnTo>
                    <a:pt x="1404010" y="228600"/>
                  </a:lnTo>
                  <a:lnTo>
                    <a:pt x="1416354" y="229870"/>
                  </a:lnTo>
                  <a:lnTo>
                    <a:pt x="1416685" y="228600"/>
                  </a:lnTo>
                  <a:close/>
                </a:path>
                <a:path w="1589404" h="290829">
                  <a:moveTo>
                    <a:pt x="1442948" y="205740"/>
                  </a:moveTo>
                  <a:lnTo>
                    <a:pt x="1440319" y="200660"/>
                  </a:lnTo>
                  <a:lnTo>
                    <a:pt x="1439341" y="200660"/>
                  </a:lnTo>
                  <a:lnTo>
                    <a:pt x="1442948" y="205740"/>
                  </a:lnTo>
                  <a:close/>
                </a:path>
                <a:path w="1589404" h="290829">
                  <a:moveTo>
                    <a:pt x="1472171" y="239763"/>
                  </a:moveTo>
                  <a:lnTo>
                    <a:pt x="1466596" y="237464"/>
                  </a:lnTo>
                  <a:lnTo>
                    <a:pt x="1471510" y="239763"/>
                  </a:lnTo>
                  <a:lnTo>
                    <a:pt x="1472171" y="239763"/>
                  </a:lnTo>
                  <a:close/>
                </a:path>
                <a:path w="1589404" h="290829">
                  <a:moveTo>
                    <a:pt x="1589379" y="290830"/>
                  </a:moveTo>
                  <a:lnTo>
                    <a:pt x="1549120" y="250190"/>
                  </a:lnTo>
                  <a:lnTo>
                    <a:pt x="1547812" y="248920"/>
                  </a:lnTo>
                  <a:lnTo>
                    <a:pt x="1538693" y="240030"/>
                  </a:lnTo>
                  <a:lnTo>
                    <a:pt x="1529562" y="231140"/>
                  </a:lnTo>
                  <a:lnTo>
                    <a:pt x="1520431" y="222250"/>
                  </a:lnTo>
                  <a:lnTo>
                    <a:pt x="1514563" y="217170"/>
                  </a:lnTo>
                  <a:lnTo>
                    <a:pt x="1510919" y="213360"/>
                  </a:lnTo>
                  <a:lnTo>
                    <a:pt x="1514195" y="218440"/>
                  </a:lnTo>
                  <a:lnTo>
                    <a:pt x="1517484" y="222250"/>
                  </a:lnTo>
                  <a:lnTo>
                    <a:pt x="1520431" y="227330"/>
                  </a:lnTo>
                  <a:lnTo>
                    <a:pt x="1523390" y="231140"/>
                  </a:lnTo>
                  <a:lnTo>
                    <a:pt x="1512887" y="220980"/>
                  </a:lnTo>
                  <a:lnTo>
                    <a:pt x="1507972" y="215900"/>
                  </a:lnTo>
                  <a:lnTo>
                    <a:pt x="1503362" y="212090"/>
                  </a:lnTo>
                  <a:lnTo>
                    <a:pt x="1497774" y="205740"/>
                  </a:lnTo>
                  <a:lnTo>
                    <a:pt x="1492529" y="199390"/>
                  </a:lnTo>
                  <a:lnTo>
                    <a:pt x="1487601" y="194310"/>
                  </a:lnTo>
                  <a:lnTo>
                    <a:pt x="1485303" y="190500"/>
                  </a:lnTo>
                  <a:lnTo>
                    <a:pt x="1482674" y="187960"/>
                  </a:lnTo>
                  <a:lnTo>
                    <a:pt x="1480375" y="185420"/>
                  </a:lnTo>
                  <a:lnTo>
                    <a:pt x="1478737" y="184150"/>
                  </a:lnTo>
                  <a:lnTo>
                    <a:pt x="1477429" y="181610"/>
                  </a:lnTo>
                  <a:lnTo>
                    <a:pt x="1475778" y="180340"/>
                  </a:lnTo>
                  <a:lnTo>
                    <a:pt x="1473479" y="177800"/>
                  </a:lnTo>
                  <a:lnTo>
                    <a:pt x="1471510" y="173990"/>
                  </a:lnTo>
                  <a:lnTo>
                    <a:pt x="1469212" y="171450"/>
                  </a:lnTo>
                  <a:lnTo>
                    <a:pt x="1463306" y="163830"/>
                  </a:lnTo>
                  <a:lnTo>
                    <a:pt x="1455420" y="153670"/>
                  </a:lnTo>
                  <a:lnTo>
                    <a:pt x="1449451" y="146050"/>
                  </a:lnTo>
                  <a:lnTo>
                    <a:pt x="1441640" y="137160"/>
                  </a:lnTo>
                  <a:lnTo>
                    <a:pt x="1443278" y="137160"/>
                  </a:lnTo>
                  <a:lnTo>
                    <a:pt x="1442300" y="135890"/>
                  </a:lnTo>
                  <a:lnTo>
                    <a:pt x="1439341" y="134620"/>
                  </a:lnTo>
                  <a:lnTo>
                    <a:pt x="1431455" y="125730"/>
                  </a:lnTo>
                  <a:lnTo>
                    <a:pt x="1428178" y="120650"/>
                  </a:lnTo>
                  <a:lnTo>
                    <a:pt x="1424241" y="113030"/>
                  </a:lnTo>
                  <a:lnTo>
                    <a:pt x="1421168" y="107950"/>
                  </a:lnTo>
                  <a:lnTo>
                    <a:pt x="1417878" y="100330"/>
                  </a:lnTo>
                  <a:lnTo>
                    <a:pt x="1414399" y="92710"/>
                  </a:lnTo>
                  <a:lnTo>
                    <a:pt x="1412328" y="87630"/>
                  </a:lnTo>
                  <a:lnTo>
                    <a:pt x="1410779" y="83820"/>
                  </a:lnTo>
                  <a:lnTo>
                    <a:pt x="1411109" y="82550"/>
                  </a:lnTo>
                  <a:lnTo>
                    <a:pt x="1410119" y="81280"/>
                  </a:lnTo>
                  <a:lnTo>
                    <a:pt x="1409458" y="81280"/>
                  </a:lnTo>
                  <a:lnTo>
                    <a:pt x="1408150" y="77470"/>
                  </a:lnTo>
                  <a:lnTo>
                    <a:pt x="1410119" y="85090"/>
                  </a:lnTo>
                  <a:lnTo>
                    <a:pt x="1411109" y="87630"/>
                  </a:lnTo>
                  <a:lnTo>
                    <a:pt x="1407160" y="82550"/>
                  </a:lnTo>
                  <a:lnTo>
                    <a:pt x="1402892" y="78740"/>
                  </a:lnTo>
                  <a:lnTo>
                    <a:pt x="1398955" y="73660"/>
                  </a:lnTo>
                  <a:lnTo>
                    <a:pt x="1398625" y="71120"/>
                  </a:lnTo>
                  <a:lnTo>
                    <a:pt x="1398955" y="69850"/>
                  </a:lnTo>
                  <a:lnTo>
                    <a:pt x="1399286" y="69850"/>
                  </a:lnTo>
                  <a:lnTo>
                    <a:pt x="1396657" y="66040"/>
                  </a:lnTo>
                  <a:lnTo>
                    <a:pt x="1392059" y="58420"/>
                  </a:lnTo>
                  <a:lnTo>
                    <a:pt x="1389430" y="54610"/>
                  </a:lnTo>
                  <a:lnTo>
                    <a:pt x="1388783" y="48260"/>
                  </a:lnTo>
                  <a:lnTo>
                    <a:pt x="1385862" y="45720"/>
                  </a:lnTo>
                  <a:lnTo>
                    <a:pt x="1382953" y="44450"/>
                  </a:lnTo>
                  <a:lnTo>
                    <a:pt x="1379918" y="40640"/>
                  </a:lnTo>
                  <a:lnTo>
                    <a:pt x="1379372" y="39370"/>
                  </a:lnTo>
                  <a:lnTo>
                    <a:pt x="1376629" y="33020"/>
                  </a:lnTo>
                  <a:lnTo>
                    <a:pt x="1375981" y="39370"/>
                  </a:lnTo>
                  <a:lnTo>
                    <a:pt x="1372031" y="29210"/>
                  </a:lnTo>
                  <a:lnTo>
                    <a:pt x="1371549" y="27978"/>
                  </a:lnTo>
                  <a:lnTo>
                    <a:pt x="1372031" y="28829"/>
                  </a:lnTo>
                  <a:lnTo>
                    <a:pt x="1373352" y="31115"/>
                  </a:lnTo>
                  <a:lnTo>
                    <a:pt x="1372692" y="27190"/>
                  </a:lnTo>
                  <a:lnTo>
                    <a:pt x="1372031" y="25222"/>
                  </a:lnTo>
                  <a:lnTo>
                    <a:pt x="1370723" y="22275"/>
                  </a:lnTo>
                  <a:lnTo>
                    <a:pt x="1370393" y="23583"/>
                  </a:lnTo>
                  <a:lnTo>
                    <a:pt x="1370393" y="25882"/>
                  </a:lnTo>
                  <a:lnTo>
                    <a:pt x="1370977" y="26949"/>
                  </a:lnTo>
                  <a:lnTo>
                    <a:pt x="1370393" y="29210"/>
                  </a:lnTo>
                  <a:lnTo>
                    <a:pt x="1370393" y="26670"/>
                  </a:lnTo>
                  <a:lnTo>
                    <a:pt x="1370063" y="25400"/>
                  </a:lnTo>
                  <a:lnTo>
                    <a:pt x="1366012" y="19050"/>
                  </a:lnTo>
                  <a:lnTo>
                    <a:pt x="1361325" y="10160"/>
                  </a:lnTo>
                  <a:lnTo>
                    <a:pt x="1356817" y="3810"/>
                  </a:lnTo>
                  <a:lnTo>
                    <a:pt x="1353324" y="0"/>
                  </a:lnTo>
                  <a:lnTo>
                    <a:pt x="1355623" y="7620"/>
                  </a:lnTo>
                  <a:lnTo>
                    <a:pt x="1357591" y="19050"/>
                  </a:lnTo>
                  <a:lnTo>
                    <a:pt x="1359344" y="26670"/>
                  </a:lnTo>
                  <a:lnTo>
                    <a:pt x="1360995" y="34290"/>
                  </a:lnTo>
                  <a:lnTo>
                    <a:pt x="1362341" y="40640"/>
                  </a:lnTo>
                  <a:lnTo>
                    <a:pt x="1363167" y="45720"/>
                  </a:lnTo>
                  <a:lnTo>
                    <a:pt x="1360652" y="40640"/>
                  </a:lnTo>
                  <a:lnTo>
                    <a:pt x="1360220" y="40640"/>
                  </a:lnTo>
                  <a:lnTo>
                    <a:pt x="1360766" y="43180"/>
                  </a:lnTo>
                  <a:lnTo>
                    <a:pt x="1361198" y="45720"/>
                  </a:lnTo>
                  <a:lnTo>
                    <a:pt x="1362519" y="45720"/>
                  </a:lnTo>
                  <a:lnTo>
                    <a:pt x="1365465" y="53340"/>
                  </a:lnTo>
                  <a:lnTo>
                    <a:pt x="1363497" y="54610"/>
                  </a:lnTo>
                  <a:lnTo>
                    <a:pt x="1364157" y="57150"/>
                  </a:lnTo>
                  <a:lnTo>
                    <a:pt x="1366126" y="57150"/>
                  </a:lnTo>
                  <a:lnTo>
                    <a:pt x="1367116" y="58420"/>
                  </a:lnTo>
                  <a:lnTo>
                    <a:pt x="1366786" y="58420"/>
                  </a:lnTo>
                  <a:lnTo>
                    <a:pt x="1368755" y="60960"/>
                  </a:lnTo>
                  <a:lnTo>
                    <a:pt x="1371053" y="66040"/>
                  </a:lnTo>
                  <a:lnTo>
                    <a:pt x="1372362" y="68580"/>
                  </a:lnTo>
                  <a:lnTo>
                    <a:pt x="1370723" y="69850"/>
                  </a:lnTo>
                  <a:lnTo>
                    <a:pt x="1373682" y="71120"/>
                  </a:lnTo>
                  <a:lnTo>
                    <a:pt x="1377289" y="80010"/>
                  </a:lnTo>
                  <a:lnTo>
                    <a:pt x="1384515" y="100330"/>
                  </a:lnTo>
                  <a:lnTo>
                    <a:pt x="1387792" y="110490"/>
                  </a:lnTo>
                  <a:lnTo>
                    <a:pt x="1390091" y="114300"/>
                  </a:lnTo>
                  <a:lnTo>
                    <a:pt x="1392720" y="119380"/>
                  </a:lnTo>
                  <a:lnTo>
                    <a:pt x="1396619" y="125730"/>
                  </a:lnTo>
                  <a:lnTo>
                    <a:pt x="1400937" y="130810"/>
                  </a:lnTo>
                  <a:lnTo>
                    <a:pt x="1404861" y="137160"/>
                  </a:lnTo>
                  <a:lnTo>
                    <a:pt x="1408823" y="144780"/>
                  </a:lnTo>
                  <a:lnTo>
                    <a:pt x="1409458" y="147320"/>
                  </a:lnTo>
                  <a:lnTo>
                    <a:pt x="1409115" y="149860"/>
                  </a:lnTo>
                  <a:lnTo>
                    <a:pt x="1410119" y="152400"/>
                  </a:lnTo>
                  <a:lnTo>
                    <a:pt x="1412341" y="156210"/>
                  </a:lnTo>
                  <a:lnTo>
                    <a:pt x="1412621" y="154940"/>
                  </a:lnTo>
                  <a:lnTo>
                    <a:pt x="1412481" y="153670"/>
                  </a:lnTo>
                  <a:lnTo>
                    <a:pt x="1413408" y="153670"/>
                  </a:lnTo>
                  <a:lnTo>
                    <a:pt x="1414716" y="156210"/>
                  </a:lnTo>
                  <a:lnTo>
                    <a:pt x="1415707" y="158750"/>
                  </a:lnTo>
                  <a:lnTo>
                    <a:pt x="1417015" y="161290"/>
                  </a:lnTo>
                  <a:lnTo>
                    <a:pt x="1418005" y="163830"/>
                  </a:lnTo>
                  <a:lnTo>
                    <a:pt x="1413725" y="158750"/>
                  </a:lnTo>
                  <a:lnTo>
                    <a:pt x="1415046" y="162560"/>
                  </a:lnTo>
                  <a:lnTo>
                    <a:pt x="1415046" y="163830"/>
                  </a:lnTo>
                  <a:lnTo>
                    <a:pt x="1415161" y="164045"/>
                  </a:lnTo>
                  <a:lnTo>
                    <a:pt x="1413078" y="161480"/>
                  </a:lnTo>
                  <a:lnTo>
                    <a:pt x="1412087" y="160502"/>
                  </a:lnTo>
                  <a:lnTo>
                    <a:pt x="1415707" y="166395"/>
                  </a:lnTo>
                  <a:lnTo>
                    <a:pt x="1416024" y="166395"/>
                  </a:lnTo>
                  <a:lnTo>
                    <a:pt x="1416024" y="165519"/>
                  </a:lnTo>
                  <a:lnTo>
                    <a:pt x="1418005" y="168910"/>
                  </a:lnTo>
                  <a:lnTo>
                    <a:pt x="1421282" y="173990"/>
                  </a:lnTo>
                  <a:lnTo>
                    <a:pt x="1424241" y="179070"/>
                  </a:lnTo>
                  <a:lnTo>
                    <a:pt x="1427518" y="184150"/>
                  </a:lnTo>
                  <a:lnTo>
                    <a:pt x="1430477" y="187960"/>
                  </a:lnTo>
                  <a:lnTo>
                    <a:pt x="1433106" y="187960"/>
                  </a:lnTo>
                  <a:lnTo>
                    <a:pt x="1440319" y="200660"/>
                  </a:lnTo>
                  <a:lnTo>
                    <a:pt x="1440649" y="199390"/>
                  </a:lnTo>
                  <a:lnTo>
                    <a:pt x="1442948" y="205740"/>
                  </a:lnTo>
                  <a:lnTo>
                    <a:pt x="1442618" y="201930"/>
                  </a:lnTo>
                  <a:lnTo>
                    <a:pt x="1441640" y="199390"/>
                  </a:lnTo>
                  <a:lnTo>
                    <a:pt x="1444599" y="203200"/>
                  </a:lnTo>
                  <a:lnTo>
                    <a:pt x="1445247" y="203200"/>
                  </a:lnTo>
                  <a:lnTo>
                    <a:pt x="1445577" y="204470"/>
                  </a:lnTo>
                  <a:lnTo>
                    <a:pt x="1446568" y="205740"/>
                  </a:lnTo>
                  <a:lnTo>
                    <a:pt x="1446885" y="205740"/>
                  </a:lnTo>
                  <a:lnTo>
                    <a:pt x="1447546" y="207010"/>
                  </a:lnTo>
                  <a:lnTo>
                    <a:pt x="1447876" y="207010"/>
                  </a:lnTo>
                  <a:lnTo>
                    <a:pt x="1448866" y="209550"/>
                  </a:lnTo>
                  <a:lnTo>
                    <a:pt x="1450835" y="213360"/>
                  </a:lnTo>
                  <a:lnTo>
                    <a:pt x="1452473" y="218440"/>
                  </a:lnTo>
                  <a:lnTo>
                    <a:pt x="1452803" y="219710"/>
                  </a:lnTo>
                  <a:lnTo>
                    <a:pt x="1456410" y="220980"/>
                  </a:lnTo>
                  <a:lnTo>
                    <a:pt x="1457731" y="220980"/>
                  </a:lnTo>
                  <a:lnTo>
                    <a:pt x="1460347" y="222250"/>
                  </a:lnTo>
                  <a:lnTo>
                    <a:pt x="1464945" y="222250"/>
                  </a:lnTo>
                  <a:lnTo>
                    <a:pt x="1466913" y="223520"/>
                  </a:lnTo>
                  <a:lnTo>
                    <a:pt x="1469872" y="224790"/>
                  </a:lnTo>
                  <a:lnTo>
                    <a:pt x="1469212" y="226060"/>
                  </a:lnTo>
                  <a:lnTo>
                    <a:pt x="1474470" y="229870"/>
                  </a:lnTo>
                  <a:lnTo>
                    <a:pt x="1474470" y="231140"/>
                  </a:lnTo>
                  <a:lnTo>
                    <a:pt x="1471841" y="229870"/>
                  </a:lnTo>
                  <a:lnTo>
                    <a:pt x="1471180" y="229870"/>
                  </a:lnTo>
                  <a:lnTo>
                    <a:pt x="1475130" y="233680"/>
                  </a:lnTo>
                  <a:lnTo>
                    <a:pt x="1478076" y="236220"/>
                  </a:lnTo>
                  <a:lnTo>
                    <a:pt x="1480375" y="238760"/>
                  </a:lnTo>
                  <a:lnTo>
                    <a:pt x="1482344" y="240030"/>
                  </a:lnTo>
                  <a:lnTo>
                    <a:pt x="1478737" y="238760"/>
                  </a:lnTo>
                  <a:lnTo>
                    <a:pt x="1471510" y="238760"/>
                  </a:lnTo>
                  <a:lnTo>
                    <a:pt x="1477759" y="241300"/>
                  </a:lnTo>
                  <a:lnTo>
                    <a:pt x="1492199" y="246380"/>
                  </a:lnTo>
                  <a:lnTo>
                    <a:pt x="1500073" y="248920"/>
                  </a:lnTo>
                  <a:lnTo>
                    <a:pt x="1493837" y="247650"/>
                  </a:lnTo>
                  <a:lnTo>
                    <a:pt x="1485303" y="245110"/>
                  </a:lnTo>
                  <a:lnTo>
                    <a:pt x="1477759" y="243840"/>
                  </a:lnTo>
                  <a:lnTo>
                    <a:pt x="1471510" y="242570"/>
                  </a:lnTo>
                  <a:lnTo>
                    <a:pt x="1467243" y="242570"/>
                  </a:lnTo>
                  <a:lnTo>
                    <a:pt x="1468894" y="243840"/>
                  </a:lnTo>
                  <a:lnTo>
                    <a:pt x="1466596" y="242570"/>
                  </a:lnTo>
                  <a:lnTo>
                    <a:pt x="1464297" y="242570"/>
                  </a:lnTo>
                  <a:lnTo>
                    <a:pt x="1462328" y="241300"/>
                  </a:lnTo>
                  <a:lnTo>
                    <a:pt x="1460030" y="240030"/>
                  </a:lnTo>
                  <a:lnTo>
                    <a:pt x="1454772" y="238760"/>
                  </a:lnTo>
                  <a:lnTo>
                    <a:pt x="1452143" y="238760"/>
                  </a:lnTo>
                  <a:lnTo>
                    <a:pt x="1450505" y="237490"/>
                  </a:lnTo>
                  <a:lnTo>
                    <a:pt x="1448866" y="237490"/>
                  </a:lnTo>
                  <a:lnTo>
                    <a:pt x="1448206" y="238760"/>
                  </a:lnTo>
                  <a:lnTo>
                    <a:pt x="1447876" y="240030"/>
                  </a:lnTo>
                  <a:lnTo>
                    <a:pt x="1448866" y="241300"/>
                  </a:lnTo>
                  <a:lnTo>
                    <a:pt x="1445247" y="240030"/>
                  </a:lnTo>
                  <a:lnTo>
                    <a:pt x="1438351" y="237490"/>
                  </a:lnTo>
                  <a:lnTo>
                    <a:pt x="1436712" y="236220"/>
                  </a:lnTo>
                  <a:lnTo>
                    <a:pt x="1442948" y="236220"/>
                  </a:lnTo>
                  <a:lnTo>
                    <a:pt x="1439341" y="234950"/>
                  </a:lnTo>
                  <a:lnTo>
                    <a:pt x="1437043" y="234950"/>
                  </a:lnTo>
                  <a:lnTo>
                    <a:pt x="1434744" y="233680"/>
                  </a:lnTo>
                  <a:lnTo>
                    <a:pt x="1432775" y="232410"/>
                  </a:lnTo>
                  <a:lnTo>
                    <a:pt x="1430807" y="232410"/>
                  </a:lnTo>
                  <a:lnTo>
                    <a:pt x="1428838" y="231140"/>
                  </a:lnTo>
                  <a:lnTo>
                    <a:pt x="1428838" y="232232"/>
                  </a:lnTo>
                  <a:lnTo>
                    <a:pt x="1427518" y="232232"/>
                  </a:lnTo>
                  <a:lnTo>
                    <a:pt x="1426870" y="231902"/>
                  </a:lnTo>
                  <a:lnTo>
                    <a:pt x="1424241" y="231571"/>
                  </a:lnTo>
                  <a:lnTo>
                    <a:pt x="1421282" y="231571"/>
                  </a:lnTo>
                  <a:lnTo>
                    <a:pt x="1417675" y="231241"/>
                  </a:lnTo>
                  <a:lnTo>
                    <a:pt x="1417015" y="233210"/>
                  </a:lnTo>
                  <a:lnTo>
                    <a:pt x="1427187" y="233210"/>
                  </a:lnTo>
                  <a:lnTo>
                    <a:pt x="1427187" y="233680"/>
                  </a:lnTo>
                  <a:lnTo>
                    <a:pt x="1417345" y="233680"/>
                  </a:lnTo>
                  <a:lnTo>
                    <a:pt x="1410169" y="232410"/>
                  </a:lnTo>
                  <a:lnTo>
                    <a:pt x="1394345" y="232410"/>
                  </a:lnTo>
                  <a:lnTo>
                    <a:pt x="1383855" y="229870"/>
                  </a:lnTo>
                  <a:lnTo>
                    <a:pt x="1379588" y="232410"/>
                  </a:lnTo>
                  <a:lnTo>
                    <a:pt x="1367764" y="229870"/>
                  </a:lnTo>
                  <a:lnTo>
                    <a:pt x="1367764" y="227330"/>
                  </a:lnTo>
                  <a:lnTo>
                    <a:pt x="1378089" y="227330"/>
                  </a:lnTo>
                  <a:lnTo>
                    <a:pt x="1395768" y="228193"/>
                  </a:lnTo>
                  <a:lnTo>
                    <a:pt x="1391729" y="227330"/>
                  </a:lnTo>
                  <a:lnTo>
                    <a:pt x="1388783" y="226060"/>
                  </a:lnTo>
                  <a:lnTo>
                    <a:pt x="1385328" y="224790"/>
                  </a:lnTo>
                  <a:lnTo>
                    <a:pt x="1383245" y="224028"/>
                  </a:lnTo>
                  <a:lnTo>
                    <a:pt x="1381556" y="224790"/>
                  </a:lnTo>
                  <a:lnTo>
                    <a:pt x="1363941" y="223520"/>
                  </a:lnTo>
                  <a:lnTo>
                    <a:pt x="1339316" y="220980"/>
                  </a:lnTo>
                  <a:lnTo>
                    <a:pt x="1321142" y="218440"/>
                  </a:lnTo>
                  <a:lnTo>
                    <a:pt x="1323771" y="219710"/>
                  </a:lnTo>
                  <a:lnTo>
                    <a:pt x="1317536" y="219710"/>
                  </a:lnTo>
                  <a:lnTo>
                    <a:pt x="1311300" y="220980"/>
                  </a:lnTo>
                  <a:lnTo>
                    <a:pt x="1309979" y="218440"/>
                  </a:lnTo>
                  <a:lnTo>
                    <a:pt x="1282738" y="215900"/>
                  </a:lnTo>
                  <a:lnTo>
                    <a:pt x="1276642" y="214630"/>
                  </a:lnTo>
                  <a:lnTo>
                    <a:pt x="1270558" y="213360"/>
                  </a:lnTo>
                  <a:lnTo>
                    <a:pt x="1260411" y="210820"/>
                  </a:lnTo>
                  <a:lnTo>
                    <a:pt x="1257452" y="213360"/>
                  </a:lnTo>
                  <a:lnTo>
                    <a:pt x="1253515" y="213360"/>
                  </a:lnTo>
                  <a:lnTo>
                    <a:pt x="1247927" y="208280"/>
                  </a:lnTo>
                  <a:lnTo>
                    <a:pt x="1245628" y="212090"/>
                  </a:lnTo>
                  <a:lnTo>
                    <a:pt x="1237094" y="213360"/>
                  </a:lnTo>
                  <a:lnTo>
                    <a:pt x="1231849" y="212090"/>
                  </a:lnTo>
                  <a:lnTo>
                    <a:pt x="1228229" y="214630"/>
                  </a:lnTo>
                  <a:lnTo>
                    <a:pt x="1225283" y="213360"/>
                  </a:lnTo>
                  <a:lnTo>
                    <a:pt x="1222324" y="212090"/>
                  </a:lnTo>
                  <a:lnTo>
                    <a:pt x="1215059" y="212090"/>
                  </a:lnTo>
                  <a:lnTo>
                    <a:pt x="1213815" y="213360"/>
                  </a:lnTo>
                  <a:lnTo>
                    <a:pt x="1207554" y="212090"/>
                  </a:lnTo>
                  <a:lnTo>
                    <a:pt x="1203286" y="210820"/>
                  </a:lnTo>
                  <a:lnTo>
                    <a:pt x="1202296" y="215900"/>
                  </a:lnTo>
                  <a:lnTo>
                    <a:pt x="1195730" y="214630"/>
                  </a:lnTo>
                  <a:lnTo>
                    <a:pt x="1193546" y="213360"/>
                  </a:lnTo>
                  <a:lnTo>
                    <a:pt x="1189164" y="210820"/>
                  </a:lnTo>
                  <a:lnTo>
                    <a:pt x="1181506" y="209550"/>
                  </a:lnTo>
                  <a:lnTo>
                    <a:pt x="1175169" y="209550"/>
                  </a:lnTo>
                  <a:lnTo>
                    <a:pt x="1167790" y="210820"/>
                  </a:lnTo>
                  <a:lnTo>
                    <a:pt x="1156995" y="210820"/>
                  </a:lnTo>
                  <a:lnTo>
                    <a:pt x="1148448" y="209550"/>
                  </a:lnTo>
                  <a:lnTo>
                    <a:pt x="1145501" y="205740"/>
                  </a:lnTo>
                  <a:lnTo>
                    <a:pt x="1144943" y="205028"/>
                  </a:lnTo>
                  <a:lnTo>
                    <a:pt x="1146810" y="204470"/>
                  </a:lnTo>
                  <a:lnTo>
                    <a:pt x="1144714" y="204724"/>
                  </a:lnTo>
                  <a:lnTo>
                    <a:pt x="1136307" y="205740"/>
                  </a:lnTo>
                  <a:lnTo>
                    <a:pt x="1134668" y="204470"/>
                  </a:lnTo>
                  <a:lnTo>
                    <a:pt x="1135976" y="204470"/>
                  </a:lnTo>
                  <a:lnTo>
                    <a:pt x="1138275" y="203200"/>
                  </a:lnTo>
                  <a:lnTo>
                    <a:pt x="1129080" y="200660"/>
                  </a:lnTo>
                  <a:lnTo>
                    <a:pt x="1132687" y="204470"/>
                  </a:lnTo>
                  <a:lnTo>
                    <a:pt x="1125804" y="203200"/>
                  </a:lnTo>
                  <a:lnTo>
                    <a:pt x="1123505" y="205740"/>
                  </a:lnTo>
                  <a:lnTo>
                    <a:pt x="1121206" y="210820"/>
                  </a:lnTo>
                  <a:lnTo>
                    <a:pt x="1118908" y="210820"/>
                  </a:lnTo>
                  <a:lnTo>
                    <a:pt x="1121537" y="212090"/>
                  </a:lnTo>
                  <a:lnTo>
                    <a:pt x="1114310" y="213360"/>
                  </a:lnTo>
                  <a:lnTo>
                    <a:pt x="1106106" y="213360"/>
                  </a:lnTo>
                  <a:lnTo>
                    <a:pt x="1097559" y="212090"/>
                  </a:lnTo>
                  <a:lnTo>
                    <a:pt x="1097889" y="210820"/>
                  </a:lnTo>
                  <a:lnTo>
                    <a:pt x="1090015" y="212090"/>
                  </a:lnTo>
                  <a:lnTo>
                    <a:pt x="1089850" y="210820"/>
                  </a:lnTo>
                  <a:lnTo>
                    <a:pt x="1089685" y="209550"/>
                  </a:lnTo>
                  <a:lnTo>
                    <a:pt x="1076883" y="209550"/>
                  </a:lnTo>
                  <a:lnTo>
                    <a:pt x="1078522" y="210820"/>
                  </a:lnTo>
                  <a:lnTo>
                    <a:pt x="1065390" y="210820"/>
                  </a:lnTo>
                  <a:lnTo>
                    <a:pt x="1059802" y="209550"/>
                  </a:lnTo>
                  <a:lnTo>
                    <a:pt x="1060132" y="208280"/>
                  </a:lnTo>
                  <a:lnTo>
                    <a:pt x="1048626" y="207010"/>
                  </a:lnTo>
                  <a:lnTo>
                    <a:pt x="1037234" y="207010"/>
                  </a:lnTo>
                  <a:lnTo>
                    <a:pt x="1025232" y="208280"/>
                  </a:lnTo>
                  <a:lnTo>
                    <a:pt x="1011872" y="208280"/>
                  </a:lnTo>
                  <a:lnTo>
                    <a:pt x="1014501" y="205740"/>
                  </a:lnTo>
                  <a:lnTo>
                    <a:pt x="1008265" y="203200"/>
                  </a:lnTo>
                  <a:lnTo>
                    <a:pt x="1012532" y="209550"/>
                  </a:lnTo>
                  <a:lnTo>
                    <a:pt x="1004976" y="208280"/>
                  </a:lnTo>
                  <a:lnTo>
                    <a:pt x="1004646" y="204470"/>
                  </a:lnTo>
                  <a:lnTo>
                    <a:pt x="997750" y="208280"/>
                  </a:lnTo>
                  <a:lnTo>
                    <a:pt x="996937" y="205740"/>
                  </a:lnTo>
                  <a:lnTo>
                    <a:pt x="996111" y="203200"/>
                  </a:lnTo>
                  <a:lnTo>
                    <a:pt x="991514" y="201930"/>
                  </a:lnTo>
                  <a:lnTo>
                    <a:pt x="993482" y="205740"/>
                  </a:lnTo>
                  <a:lnTo>
                    <a:pt x="984948" y="204470"/>
                  </a:lnTo>
                  <a:lnTo>
                    <a:pt x="975436" y="203200"/>
                  </a:lnTo>
                  <a:lnTo>
                    <a:pt x="978052" y="200660"/>
                  </a:lnTo>
                  <a:lnTo>
                    <a:pt x="980681" y="198120"/>
                  </a:lnTo>
                  <a:lnTo>
                    <a:pt x="974115" y="200660"/>
                  </a:lnTo>
                  <a:lnTo>
                    <a:pt x="972807" y="196850"/>
                  </a:lnTo>
                  <a:lnTo>
                    <a:pt x="967879" y="200660"/>
                  </a:lnTo>
                  <a:lnTo>
                    <a:pt x="968209" y="196850"/>
                  </a:lnTo>
                  <a:lnTo>
                    <a:pt x="959675" y="198120"/>
                  </a:lnTo>
                  <a:lnTo>
                    <a:pt x="959015" y="196850"/>
                  </a:lnTo>
                  <a:lnTo>
                    <a:pt x="961313" y="196850"/>
                  </a:lnTo>
                  <a:lnTo>
                    <a:pt x="958354" y="195580"/>
                  </a:lnTo>
                  <a:lnTo>
                    <a:pt x="944245" y="199390"/>
                  </a:lnTo>
                  <a:lnTo>
                    <a:pt x="952779" y="198120"/>
                  </a:lnTo>
                  <a:lnTo>
                    <a:pt x="951458" y="201930"/>
                  </a:lnTo>
                  <a:lnTo>
                    <a:pt x="942594" y="205740"/>
                  </a:lnTo>
                  <a:lnTo>
                    <a:pt x="940625" y="203200"/>
                  </a:lnTo>
                  <a:lnTo>
                    <a:pt x="939647" y="201930"/>
                  </a:lnTo>
                  <a:lnTo>
                    <a:pt x="933411" y="201930"/>
                  </a:lnTo>
                  <a:lnTo>
                    <a:pt x="937679" y="200660"/>
                  </a:lnTo>
                  <a:lnTo>
                    <a:pt x="927493" y="201930"/>
                  </a:lnTo>
                  <a:lnTo>
                    <a:pt x="927163" y="199390"/>
                  </a:lnTo>
                  <a:lnTo>
                    <a:pt x="921258" y="198120"/>
                  </a:lnTo>
                  <a:lnTo>
                    <a:pt x="922896" y="199390"/>
                  </a:lnTo>
                  <a:lnTo>
                    <a:pt x="925525" y="200660"/>
                  </a:lnTo>
                  <a:lnTo>
                    <a:pt x="921588" y="201930"/>
                  </a:lnTo>
                  <a:lnTo>
                    <a:pt x="918629" y="201930"/>
                  </a:lnTo>
                  <a:lnTo>
                    <a:pt x="919949" y="199390"/>
                  </a:lnTo>
                  <a:lnTo>
                    <a:pt x="917321" y="199390"/>
                  </a:lnTo>
                  <a:lnTo>
                    <a:pt x="916660" y="201930"/>
                  </a:lnTo>
                  <a:lnTo>
                    <a:pt x="909116" y="203200"/>
                  </a:lnTo>
                  <a:lnTo>
                    <a:pt x="902550" y="201930"/>
                  </a:lnTo>
                  <a:lnTo>
                    <a:pt x="902792" y="200977"/>
                  </a:lnTo>
                  <a:lnTo>
                    <a:pt x="901560" y="201930"/>
                  </a:lnTo>
                  <a:lnTo>
                    <a:pt x="897623" y="201930"/>
                  </a:lnTo>
                  <a:lnTo>
                    <a:pt x="899591" y="198120"/>
                  </a:lnTo>
                  <a:lnTo>
                    <a:pt x="894003" y="200660"/>
                  </a:lnTo>
                  <a:lnTo>
                    <a:pt x="890397" y="200660"/>
                  </a:lnTo>
                  <a:lnTo>
                    <a:pt x="884821" y="201930"/>
                  </a:lnTo>
                  <a:lnTo>
                    <a:pt x="885139" y="200660"/>
                  </a:lnTo>
                  <a:lnTo>
                    <a:pt x="887437" y="199390"/>
                  </a:lnTo>
                  <a:lnTo>
                    <a:pt x="859205" y="198120"/>
                  </a:lnTo>
                  <a:lnTo>
                    <a:pt x="858875" y="194310"/>
                  </a:lnTo>
                  <a:lnTo>
                    <a:pt x="855929" y="198120"/>
                  </a:lnTo>
                  <a:lnTo>
                    <a:pt x="843445" y="193040"/>
                  </a:lnTo>
                  <a:lnTo>
                    <a:pt x="844105" y="198120"/>
                  </a:lnTo>
                  <a:lnTo>
                    <a:pt x="838657" y="196850"/>
                  </a:lnTo>
                  <a:lnTo>
                    <a:pt x="832040" y="196850"/>
                  </a:lnTo>
                  <a:lnTo>
                    <a:pt x="827024" y="195580"/>
                  </a:lnTo>
                  <a:lnTo>
                    <a:pt x="826376" y="193040"/>
                  </a:lnTo>
                  <a:lnTo>
                    <a:pt x="813612" y="193040"/>
                  </a:lnTo>
                  <a:lnTo>
                    <a:pt x="789813" y="195580"/>
                  </a:lnTo>
                  <a:lnTo>
                    <a:pt x="774827" y="194310"/>
                  </a:lnTo>
                  <a:lnTo>
                    <a:pt x="770699" y="193040"/>
                  </a:lnTo>
                  <a:lnTo>
                    <a:pt x="766559" y="191770"/>
                  </a:lnTo>
                  <a:lnTo>
                    <a:pt x="754964" y="190500"/>
                  </a:lnTo>
                  <a:lnTo>
                    <a:pt x="742137" y="189230"/>
                  </a:lnTo>
                  <a:lnTo>
                    <a:pt x="730173" y="189230"/>
                  </a:lnTo>
                  <a:lnTo>
                    <a:pt x="692340" y="190500"/>
                  </a:lnTo>
                  <a:lnTo>
                    <a:pt x="674217" y="191770"/>
                  </a:lnTo>
                  <a:lnTo>
                    <a:pt x="654011" y="191770"/>
                  </a:lnTo>
                  <a:lnTo>
                    <a:pt x="646785" y="190500"/>
                  </a:lnTo>
                  <a:lnTo>
                    <a:pt x="639559" y="189230"/>
                  </a:lnTo>
                  <a:lnTo>
                    <a:pt x="623316" y="189230"/>
                  </a:lnTo>
                  <a:lnTo>
                    <a:pt x="606831" y="190500"/>
                  </a:lnTo>
                  <a:lnTo>
                    <a:pt x="591629" y="189230"/>
                  </a:lnTo>
                  <a:lnTo>
                    <a:pt x="586371" y="191770"/>
                  </a:lnTo>
                  <a:lnTo>
                    <a:pt x="575906" y="189230"/>
                  </a:lnTo>
                  <a:lnTo>
                    <a:pt x="550545" y="189230"/>
                  </a:lnTo>
                  <a:lnTo>
                    <a:pt x="537133" y="187960"/>
                  </a:lnTo>
                  <a:lnTo>
                    <a:pt x="532866" y="189230"/>
                  </a:lnTo>
                  <a:lnTo>
                    <a:pt x="531545" y="189230"/>
                  </a:lnTo>
                  <a:lnTo>
                    <a:pt x="531876" y="191770"/>
                  </a:lnTo>
                  <a:lnTo>
                    <a:pt x="526948" y="190500"/>
                  </a:lnTo>
                  <a:lnTo>
                    <a:pt x="516775" y="191770"/>
                  </a:lnTo>
                  <a:lnTo>
                    <a:pt x="516991" y="190500"/>
                  </a:lnTo>
                  <a:lnTo>
                    <a:pt x="517207" y="189230"/>
                  </a:lnTo>
                  <a:lnTo>
                    <a:pt x="517436" y="187960"/>
                  </a:lnTo>
                  <a:lnTo>
                    <a:pt x="518744" y="187960"/>
                  </a:lnTo>
                  <a:lnTo>
                    <a:pt x="519404" y="184150"/>
                  </a:lnTo>
                  <a:lnTo>
                    <a:pt x="503643" y="189230"/>
                  </a:lnTo>
                  <a:lnTo>
                    <a:pt x="498055" y="186690"/>
                  </a:lnTo>
                  <a:lnTo>
                    <a:pt x="501015" y="189230"/>
                  </a:lnTo>
                  <a:lnTo>
                    <a:pt x="491490" y="189230"/>
                  </a:lnTo>
                  <a:lnTo>
                    <a:pt x="494118" y="187960"/>
                  </a:lnTo>
                  <a:lnTo>
                    <a:pt x="466725" y="190500"/>
                  </a:lnTo>
                  <a:lnTo>
                    <a:pt x="421398" y="187960"/>
                  </a:lnTo>
                  <a:lnTo>
                    <a:pt x="395300" y="190500"/>
                  </a:lnTo>
                  <a:lnTo>
                    <a:pt x="400545" y="186690"/>
                  </a:lnTo>
                  <a:lnTo>
                    <a:pt x="387743" y="193040"/>
                  </a:lnTo>
                  <a:lnTo>
                    <a:pt x="387096" y="187960"/>
                  </a:lnTo>
                  <a:lnTo>
                    <a:pt x="379984" y="186690"/>
                  </a:lnTo>
                  <a:lnTo>
                    <a:pt x="373341" y="186690"/>
                  </a:lnTo>
                  <a:lnTo>
                    <a:pt x="367004" y="189230"/>
                  </a:lnTo>
                  <a:lnTo>
                    <a:pt x="360819" y="190500"/>
                  </a:lnTo>
                  <a:lnTo>
                    <a:pt x="360172" y="191770"/>
                  </a:lnTo>
                  <a:lnTo>
                    <a:pt x="346049" y="190500"/>
                  </a:lnTo>
                  <a:lnTo>
                    <a:pt x="348183" y="189230"/>
                  </a:lnTo>
                  <a:lnTo>
                    <a:pt x="345147" y="190500"/>
                  </a:lnTo>
                  <a:lnTo>
                    <a:pt x="341985" y="191770"/>
                  </a:lnTo>
                  <a:lnTo>
                    <a:pt x="343750" y="190500"/>
                  </a:lnTo>
                  <a:lnTo>
                    <a:pt x="314540" y="189230"/>
                  </a:lnTo>
                  <a:lnTo>
                    <a:pt x="282638" y="187960"/>
                  </a:lnTo>
                  <a:lnTo>
                    <a:pt x="249707" y="189230"/>
                  </a:lnTo>
                  <a:lnTo>
                    <a:pt x="217347" y="187960"/>
                  </a:lnTo>
                  <a:lnTo>
                    <a:pt x="219316" y="189230"/>
                  </a:lnTo>
                  <a:lnTo>
                    <a:pt x="194106" y="189230"/>
                  </a:lnTo>
                  <a:lnTo>
                    <a:pt x="187147" y="187960"/>
                  </a:lnTo>
                  <a:lnTo>
                    <a:pt x="178943" y="186690"/>
                  </a:lnTo>
                  <a:lnTo>
                    <a:pt x="169418" y="191770"/>
                  </a:lnTo>
                  <a:lnTo>
                    <a:pt x="166128" y="191770"/>
                  </a:lnTo>
                  <a:lnTo>
                    <a:pt x="157264" y="194310"/>
                  </a:lnTo>
                  <a:lnTo>
                    <a:pt x="150863" y="190500"/>
                  </a:lnTo>
                  <a:lnTo>
                    <a:pt x="145376" y="190500"/>
                  </a:lnTo>
                  <a:lnTo>
                    <a:pt x="137934" y="193040"/>
                  </a:lnTo>
                  <a:lnTo>
                    <a:pt x="129819" y="194310"/>
                  </a:lnTo>
                  <a:lnTo>
                    <a:pt x="120497" y="194310"/>
                  </a:lnTo>
                  <a:lnTo>
                    <a:pt x="118198" y="191770"/>
                  </a:lnTo>
                  <a:lnTo>
                    <a:pt x="108673" y="193040"/>
                  </a:lnTo>
                  <a:lnTo>
                    <a:pt x="100139" y="195580"/>
                  </a:lnTo>
                  <a:lnTo>
                    <a:pt x="91274" y="198120"/>
                  </a:lnTo>
                  <a:lnTo>
                    <a:pt x="83400" y="199390"/>
                  </a:lnTo>
                  <a:lnTo>
                    <a:pt x="82740" y="196850"/>
                  </a:lnTo>
                  <a:lnTo>
                    <a:pt x="73875" y="196850"/>
                  </a:lnTo>
                  <a:lnTo>
                    <a:pt x="69608" y="198120"/>
                  </a:lnTo>
                  <a:lnTo>
                    <a:pt x="67310" y="198120"/>
                  </a:lnTo>
                  <a:lnTo>
                    <a:pt x="65341" y="199390"/>
                  </a:lnTo>
                  <a:lnTo>
                    <a:pt x="63042" y="199390"/>
                  </a:lnTo>
                  <a:lnTo>
                    <a:pt x="61074" y="200660"/>
                  </a:lnTo>
                  <a:lnTo>
                    <a:pt x="50050" y="203200"/>
                  </a:lnTo>
                  <a:lnTo>
                    <a:pt x="43510" y="205740"/>
                  </a:lnTo>
                  <a:lnTo>
                    <a:pt x="29895" y="208216"/>
                  </a:lnTo>
                  <a:lnTo>
                    <a:pt x="30213" y="207010"/>
                  </a:lnTo>
                  <a:lnTo>
                    <a:pt x="28244" y="209550"/>
                  </a:lnTo>
                  <a:lnTo>
                    <a:pt x="24955" y="212090"/>
                  </a:lnTo>
                  <a:lnTo>
                    <a:pt x="22009" y="214630"/>
                  </a:lnTo>
                  <a:lnTo>
                    <a:pt x="18059" y="217170"/>
                  </a:lnTo>
                  <a:lnTo>
                    <a:pt x="14122" y="220980"/>
                  </a:lnTo>
                  <a:lnTo>
                    <a:pt x="12153" y="222250"/>
                  </a:lnTo>
                  <a:lnTo>
                    <a:pt x="10515" y="224790"/>
                  </a:lnTo>
                  <a:lnTo>
                    <a:pt x="8547" y="226060"/>
                  </a:lnTo>
                  <a:lnTo>
                    <a:pt x="5257" y="229870"/>
                  </a:lnTo>
                  <a:lnTo>
                    <a:pt x="3949" y="231140"/>
                  </a:lnTo>
                  <a:lnTo>
                    <a:pt x="1651" y="234950"/>
                  </a:lnTo>
                  <a:lnTo>
                    <a:pt x="0" y="236220"/>
                  </a:lnTo>
                  <a:lnTo>
                    <a:pt x="8547" y="242570"/>
                  </a:lnTo>
                  <a:lnTo>
                    <a:pt x="16421" y="247650"/>
                  </a:lnTo>
                  <a:lnTo>
                    <a:pt x="28575" y="247650"/>
                  </a:lnTo>
                  <a:lnTo>
                    <a:pt x="32512" y="248920"/>
                  </a:lnTo>
                  <a:lnTo>
                    <a:pt x="40386" y="248920"/>
                  </a:lnTo>
                  <a:lnTo>
                    <a:pt x="43345" y="250190"/>
                  </a:lnTo>
                  <a:lnTo>
                    <a:pt x="49250" y="250190"/>
                  </a:lnTo>
                  <a:lnTo>
                    <a:pt x="51549" y="248920"/>
                  </a:lnTo>
                  <a:lnTo>
                    <a:pt x="56476" y="247650"/>
                  </a:lnTo>
                  <a:lnTo>
                    <a:pt x="60083" y="246380"/>
                  </a:lnTo>
                  <a:lnTo>
                    <a:pt x="65900" y="245110"/>
                  </a:lnTo>
                  <a:lnTo>
                    <a:pt x="72402" y="243840"/>
                  </a:lnTo>
                  <a:lnTo>
                    <a:pt x="86677" y="241300"/>
                  </a:lnTo>
                  <a:lnTo>
                    <a:pt x="91605" y="240030"/>
                  </a:lnTo>
                  <a:lnTo>
                    <a:pt x="96862" y="238760"/>
                  </a:lnTo>
                  <a:lnTo>
                    <a:pt x="101460" y="238760"/>
                  </a:lnTo>
                  <a:lnTo>
                    <a:pt x="106375" y="237490"/>
                  </a:lnTo>
                  <a:lnTo>
                    <a:pt x="110642" y="237490"/>
                  </a:lnTo>
                  <a:lnTo>
                    <a:pt x="122466" y="236220"/>
                  </a:lnTo>
                  <a:lnTo>
                    <a:pt x="144462" y="236220"/>
                  </a:lnTo>
                  <a:lnTo>
                    <a:pt x="196011" y="240030"/>
                  </a:lnTo>
                  <a:lnTo>
                    <a:pt x="365417" y="240030"/>
                  </a:lnTo>
                  <a:lnTo>
                    <a:pt x="377571" y="236220"/>
                  </a:lnTo>
                  <a:lnTo>
                    <a:pt x="403961" y="238760"/>
                  </a:lnTo>
                  <a:lnTo>
                    <a:pt x="461314" y="238760"/>
                  </a:lnTo>
                  <a:lnTo>
                    <a:pt x="489191" y="241300"/>
                  </a:lnTo>
                  <a:lnTo>
                    <a:pt x="489851" y="237490"/>
                  </a:lnTo>
                  <a:lnTo>
                    <a:pt x="500024" y="237490"/>
                  </a:lnTo>
                  <a:lnTo>
                    <a:pt x="499376" y="240030"/>
                  </a:lnTo>
                  <a:lnTo>
                    <a:pt x="501675" y="240030"/>
                  </a:lnTo>
                  <a:lnTo>
                    <a:pt x="558241" y="241300"/>
                  </a:lnTo>
                  <a:lnTo>
                    <a:pt x="670547" y="241300"/>
                  </a:lnTo>
                  <a:lnTo>
                    <a:pt x="724801" y="242570"/>
                  </a:lnTo>
                  <a:lnTo>
                    <a:pt x="776795" y="246380"/>
                  </a:lnTo>
                  <a:lnTo>
                    <a:pt x="785495" y="247650"/>
                  </a:lnTo>
                  <a:lnTo>
                    <a:pt x="797077" y="247650"/>
                  </a:lnTo>
                  <a:lnTo>
                    <a:pt x="808291" y="248920"/>
                  </a:lnTo>
                  <a:lnTo>
                    <a:pt x="815873" y="250190"/>
                  </a:lnTo>
                  <a:lnTo>
                    <a:pt x="857897" y="247650"/>
                  </a:lnTo>
                  <a:lnTo>
                    <a:pt x="899922" y="250190"/>
                  </a:lnTo>
                  <a:lnTo>
                    <a:pt x="938580" y="250190"/>
                  </a:lnTo>
                  <a:lnTo>
                    <a:pt x="953338" y="252730"/>
                  </a:lnTo>
                  <a:lnTo>
                    <a:pt x="967549" y="254000"/>
                  </a:lnTo>
                  <a:lnTo>
                    <a:pt x="966571" y="254000"/>
                  </a:lnTo>
                  <a:lnTo>
                    <a:pt x="1018082" y="256540"/>
                  </a:lnTo>
                  <a:lnTo>
                    <a:pt x="1169314" y="260350"/>
                  </a:lnTo>
                  <a:lnTo>
                    <a:pt x="1219796" y="262890"/>
                  </a:lnTo>
                  <a:lnTo>
                    <a:pt x="1270914" y="266700"/>
                  </a:lnTo>
                  <a:lnTo>
                    <a:pt x="1308214" y="271780"/>
                  </a:lnTo>
                  <a:lnTo>
                    <a:pt x="1327746" y="271780"/>
                  </a:lnTo>
                  <a:lnTo>
                    <a:pt x="1347736" y="273050"/>
                  </a:lnTo>
                  <a:lnTo>
                    <a:pt x="1357884" y="273050"/>
                  </a:lnTo>
                  <a:lnTo>
                    <a:pt x="1368094" y="274320"/>
                  </a:lnTo>
                  <a:lnTo>
                    <a:pt x="1378305" y="274320"/>
                  </a:lnTo>
                  <a:lnTo>
                    <a:pt x="1395349" y="275590"/>
                  </a:lnTo>
                  <a:lnTo>
                    <a:pt x="1419313" y="276860"/>
                  </a:lnTo>
                  <a:lnTo>
                    <a:pt x="1424571" y="278130"/>
                  </a:lnTo>
                  <a:lnTo>
                    <a:pt x="1434084" y="279400"/>
                  </a:lnTo>
                  <a:lnTo>
                    <a:pt x="1441259" y="280670"/>
                  </a:lnTo>
                  <a:lnTo>
                    <a:pt x="1453832" y="281940"/>
                  </a:lnTo>
                  <a:lnTo>
                    <a:pt x="1470888" y="283210"/>
                  </a:lnTo>
                  <a:lnTo>
                    <a:pt x="1564627" y="288290"/>
                  </a:lnTo>
                  <a:lnTo>
                    <a:pt x="1589379" y="290830"/>
                  </a:lnTo>
                  <a:close/>
                </a:path>
              </a:pathLst>
            </a:custGeom>
            <a:solidFill>
              <a:srgbClr val="007E6D"/>
            </a:solidFill>
          </p:spPr>
          <p:txBody>
            <a:bodyPr wrap="square" lIns="0" tIns="0" rIns="0" bIns="0" rtlCol="0"/>
            <a:lstStyle/>
            <a:p>
              <a:endParaRPr/>
            </a:p>
          </p:txBody>
        </p:sp>
        <p:sp>
          <p:nvSpPr>
            <p:cNvPr id="15" name="object 20">
              <a:extLst>
                <a:ext uri="{FF2B5EF4-FFF2-40B4-BE49-F238E27FC236}">
                  <a16:creationId xmlns:a16="http://schemas.microsoft.com/office/drawing/2014/main" id="{DD83C7CF-282A-4B37-ADBD-19E98D9FCA9F}"/>
                </a:ext>
              </a:extLst>
            </p:cNvPr>
            <p:cNvSpPr/>
            <p:nvPr/>
          </p:nvSpPr>
          <p:spPr>
            <a:xfrm>
              <a:off x="9157425" y="3645742"/>
              <a:ext cx="256085" cy="220692"/>
            </a:xfrm>
            <a:prstGeom prst="rect">
              <a:avLst/>
            </a:prstGeom>
            <a:blipFill>
              <a:blip r:embed="rId3" cstate="print"/>
              <a:stretch>
                <a:fillRect/>
              </a:stretch>
            </a:blipFill>
          </p:spPr>
          <p:txBody>
            <a:bodyPr wrap="square" lIns="0" tIns="0" rIns="0" bIns="0" rtlCol="0"/>
            <a:lstStyle/>
            <a:p>
              <a:endParaRPr/>
            </a:p>
          </p:txBody>
        </p:sp>
      </p:grpSp>
      <p:pic>
        <p:nvPicPr>
          <p:cNvPr id="4" name="Picture 3">
            <a:extLst>
              <a:ext uri="{FF2B5EF4-FFF2-40B4-BE49-F238E27FC236}">
                <a16:creationId xmlns:a16="http://schemas.microsoft.com/office/drawing/2014/main" id="{7C6B9C03-EB52-4F32-A993-F1C26A8ED8CE}"/>
              </a:ext>
            </a:extLst>
          </p:cNvPr>
          <p:cNvPicPr>
            <a:picLocks noChangeAspect="1"/>
          </p:cNvPicPr>
          <p:nvPr/>
        </p:nvPicPr>
        <p:blipFill>
          <a:blip r:embed="rId4"/>
          <a:stretch>
            <a:fillRect/>
          </a:stretch>
        </p:blipFill>
        <p:spPr>
          <a:xfrm>
            <a:off x="2196545" y="2005493"/>
            <a:ext cx="2251790" cy="4539899"/>
          </a:xfrm>
          <a:prstGeom prst="rect">
            <a:avLst/>
          </a:prstGeom>
        </p:spPr>
      </p:pic>
      <p:pic>
        <p:nvPicPr>
          <p:cNvPr id="9" name="Picture 8">
            <a:extLst>
              <a:ext uri="{FF2B5EF4-FFF2-40B4-BE49-F238E27FC236}">
                <a16:creationId xmlns:a16="http://schemas.microsoft.com/office/drawing/2014/main" id="{B8F68478-4C7B-4FB9-B95C-D6B2A8398C16}"/>
              </a:ext>
            </a:extLst>
          </p:cNvPr>
          <p:cNvPicPr>
            <a:picLocks noChangeAspect="1"/>
          </p:cNvPicPr>
          <p:nvPr/>
        </p:nvPicPr>
        <p:blipFill>
          <a:blip r:embed="rId5"/>
          <a:stretch>
            <a:fillRect/>
          </a:stretch>
        </p:blipFill>
        <p:spPr>
          <a:xfrm>
            <a:off x="7578497" y="1894678"/>
            <a:ext cx="2251790" cy="4539899"/>
          </a:xfrm>
          <a:prstGeom prst="rect">
            <a:avLst/>
          </a:prstGeom>
        </p:spPr>
      </p:pic>
    </p:spTree>
    <p:extLst>
      <p:ext uri="{BB962C8B-B14F-4D97-AF65-F5344CB8AC3E}">
        <p14:creationId xmlns:p14="http://schemas.microsoft.com/office/powerpoint/2010/main" val="2398097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0DA07-1CC0-4E9D-A395-D0080CDEED88}"/>
              </a:ext>
            </a:extLst>
          </p:cNvPr>
          <p:cNvPicPr>
            <a:picLocks noChangeAspect="1"/>
          </p:cNvPicPr>
          <p:nvPr/>
        </p:nvPicPr>
        <p:blipFill>
          <a:blip r:embed="rId2"/>
          <a:stretch>
            <a:fillRect/>
          </a:stretch>
        </p:blipFill>
        <p:spPr>
          <a:xfrm>
            <a:off x="522975" y="246871"/>
            <a:ext cx="5252795" cy="494674"/>
          </a:xfrm>
          <a:prstGeom prst="rect">
            <a:avLst/>
          </a:prstGeom>
        </p:spPr>
      </p:pic>
      <p:sp>
        <p:nvSpPr>
          <p:cNvPr id="5" name="TextBox 4">
            <a:extLst>
              <a:ext uri="{FF2B5EF4-FFF2-40B4-BE49-F238E27FC236}">
                <a16:creationId xmlns:a16="http://schemas.microsoft.com/office/drawing/2014/main" id="{02A5183D-C8BB-475C-9973-F54BF91E8CD2}"/>
              </a:ext>
            </a:extLst>
          </p:cNvPr>
          <p:cNvSpPr txBox="1"/>
          <p:nvPr/>
        </p:nvSpPr>
        <p:spPr>
          <a:xfrm>
            <a:off x="522975" y="954955"/>
            <a:ext cx="10828420" cy="375552"/>
          </a:xfrm>
          <a:prstGeom prst="rect">
            <a:avLst/>
          </a:prstGeom>
          <a:noFill/>
        </p:spPr>
        <p:txBody>
          <a:bodyPr wrap="square">
            <a:spAutoFit/>
          </a:bodyPr>
          <a:lstStyle/>
          <a:p>
            <a:pPr marL="342900" lvl="0" indent="-342900">
              <a:lnSpc>
                <a:spcPct val="107000"/>
              </a:lnSpc>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Website view changes</a:t>
            </a:r>
          </a:p>
        </p:txBody>
      </p:sp>
      <p:sp>
        <p:nvSpPr>
          <p:cNvPr id="7" name="TextBox 6">
            <a:extLst>
              <a:ext uri="{FF2B5EF4-FFF2-40B4-BE49-F238E27FC236}">
                <a16:creationId xmlns:a16="http://schemas.microsoft.com/office/drawing/2014/main" id="{3785BDC2-3C85-4DEE-9B34-481B5D41D64B}"/>
              </a:ext>
            </a:extLst>
          </p:cNvPr>
          <p:cNvSpPr txBox="1"/>
          <p:nvPr/>
        </p:nvSpPr>
        <p:spPr>
          <a:xfrm>
            <a:off x="1941982" y="1760092"/>
            <a:ext cx="2328050" cy="400110"/>
          </a:xfrm>
          <a:prstGeom prst="rect">
            <a:avLst/>
          </a:prstGeom>
          <a:noFill/>
        </p:spPr>
        <p:txBody>
          <a:bodyPr wrap="square">
            <a:spAutoFit/>
          </a:bodyPr>
          <a:lstStyle/>
          <a:p>
            <a:r>
              <a:rPr lang="en-US" sz="2000" u="sng" dirty="0">
                <a:solidFill>
                  <a:schemeClr val="accent1">
                    <a:lumMod val="50000"/>
                  </a:schemeClr>
                </a:solidFill>
              </a:rPr>
              <a:t>Prior To Changes</a:t>
            </a:r>
          </a:p>
        </p:txBody>
      </p:sp>
      <p:sp>
        <p:nvSpPr>
          <p:cNvPr id="8" name="TextBox 7">
            <a:extLst>
              <a:ext uri="{FF2B5EF4-FFF2-40B4-BE49-F238E27FC236}">
                <a16:creationId xmlns:a16="http://schemas.microsoft.com/office/drawing/2014/main" id="{881460EF-D71D-4717-8694-943AEEB19630}"/>
              </a:ext>
            </a:extLst>
          </p:cNvPr>
          <p:cNvSpPr txBox="1"/>
          <p:nvPr/>
        </p:nvSpPr>
        <p:spPr>
          <a:xfrm>
            <a:off x="8566990" y="1836842"/>
            <a:ext cx="2328050" cy="400110"/>
          </a:xfrm>
          <a:prstGeom prst="rect">
            <a:avLst/>
          </a:prstGeom>
          <a:noFill/>
        </p:spPr>
        <p:txBody>
          <a:bodyPr wrap="square">
            <a:spAutoFit/>
          </a:bodyPr>
          <a:lstStyle/>
          <a:p>
            <a:r>
              <a:rPr lang="en-US" sz="2000" u="sng" dirty="0">
                <a:solidFill>
                  <a:schemeClr val="accent1">
                    <a:lumMod val="50000"/>
                  </a:schemeClr>
                </a:solidFill>
              </a:rPr>
              <a:t>After Changes</a:t>
            </a:r>
          </a:p>
        </p:txBody>
      </p:sp>
      <p:grpSp>
        <p:nvGrpSpPr>
          <p:cNvPr id="13" name="object 18">
            <a:extLst>
              <a:ext uri="{FF2B5EF4-FFF2-40B4-BE49-F238E27FC236}">
                <a16:creationId xmlns:a16="http://schemas.microsoft.com/office/drawing/2014/main" id="{72D7D07A-9959-4B9D-B1A9-ED2AA457C1E2}"/>
              </a:ext>
            </a:extLst>
          </p:cNvPr>
          <p:cNvGrpSpPr/>
          <p:nvPr/>
        </p:nvGrpSpPr>
        <p:grpSpPr>
          <a:xfrm rot="21034848">
            <a:off x="5659653" y="3930317"/>
            <a:ext cx="884841" cy="375553"/>
            <a:chOff x="7803781" y="3382397"/>
            <a:chExt cx="1609725" cy="484505"/>
          </a:xfrm>
        </p:grpSpPr>
        <p:sp>
          <p:nvSpPr>
            <p:cNvPr id="14" name="object 19">
              <a:extLst>
                <a:ext uri="{FF2B5EF4-FFF2-40B4-BE49-F238E27FC236}">
                  <a16:creationId xmlns:a16="http://schemas.microsoft.com/office/drawing/2014/main" id="{B4AFDEAE-9481-44E7-BF77-ED0D1DBC27B6}"/>
                </a:ext>
              </a:extLst>
            </p:cNvPr>
            <p:cNvSpPr/>
            <p:nvPr/>
          </p:nvSpPr>
          <p:spPr>
            <a:xfrm>
              <a:off x="7803769" y="3382402"/>
              <a:ext cx="1589405" cy="290830"/>
            </a:xfrm>
            <a:custGeom>
              <a:avLst/>
              <a:gdLst/>
              <a:ahLst/>
              <a:cxnLst/>
              <a:rect l="l" t="t" r="r" b="b"/>
              <a:pathLst>
                <a:path w="1589404" h="290829">
                  <a:moveTo>
                    <a:pt x="152666" y="190500"/>
                  </a:moveTo>
                  <a:lnTo>
                    <a:pt x="148729" y="189230"/>
                  </a:lnTo>
                  <a:lnTo>
                    <a:pt x="150863" y="190500"/>
                  </a:lnTo>
                  <a:lnTo>
                    <a:pt x="152666" y="190500"/>
                  </a:lnTo>
                  <a:close/>
                </a:path>
                <a:path w="1589404" h="290829">
                  <a:moveTo>
                    <a:pt x="903198" y="200660"/>
                  </a:moveTo>
                  <a:lnTo>
                    <a:pt x="902868" y="200660"/>
                  </a:lnTo>
                  <a:lnTo>
                    <a:pt x="902792" y="200977"/>
                  </a:lnTo>
                  <a:lnTo>
                    <a:pt x="903198" y="200660"/>
                  </a:lnTo>
                  <a:close/>
                </a:path>
                <a:path w="1589404" h="290829">
                  <a:moveTo>
                    <a:pt x="1150416" y="201930"/>
                  </a:moveTo>
                  <a:lnTo>
                    <a:pt x="1144511" y="204470"/>
                  </a:lnTo>
                  <a:lnTo>
                    <a:pt x="1144689" y="204698"/>
                  </a:lnTo>
                  <a:lnTo>
                    <a:pt x="1150416" y="201930"/>
                  </a:lnTo>
                  <a:close/>
                </a:path>
                <a:path w="1589404" h="290829">
                  <a:moveTo>
                    <a:pt x="1362189" y="46189"/>
                  </a:moveTo>
                  <a:lnTo>
                    <a:pt x="1360551" y="45859"/>
                  </a:lnTo>
                  <a:lnTo>
                    <a:pt x="1361859" y="47498"/>
                  </a:lnTo>
                  <a:lnTo>
                    <a:pt x="1362189" y="47167"/>
                  </a:lnTo>
                  <a:lnTo>
                    <a:pt x="1362189" y="46189"/>
                  </a:lnTo>
                  <a:close/>
                </a:path>
                <a:path w="1589404" h="290829">
                  <a:moveTo>
                    <a:pt x="1364818" y="58420"/>
                  </a:moveTo>
                  <a:lnTo>
                    <a:pt x="1364157" y="57150"/>
                  </a:lnTo>
                  <a:lnTo>
                    <a:pt x="1364488" y="58420"/>
                  </a:lnTo>
                  <a:lnTo>
                    <a:pt x="1364818" y="58420"/>
                  </a:lnTo>
                  <a:close/>
                </a:path>
                <a:path w="1589404" h="290829">
                  <a:moveTo>
                    <a:pt x="1387132" y="222250"/>
                  </a:moveTo>
                  <a:lnTo>
                    <a:pt x="1381887" y="223520"/>
                  </a:lnTo>
                  <a:lnTo>
                    <a:pt x="1383245" y="224028"/>
                  </a:lnTo>
                  <a:lnTo>
                    <a:pt x="1387132" y="222250"/>
                  </a:lnTo>
                  <a:close/>
                </a:path>
                <a:path w="1589404" h="290829">
                  <a:moveTo>
                    <a:pt x="1399438" y="228371"/>
                  </a:moveTo>
                  <a:lnTo>
                    <a:pt x="1395768" y="228193"/>
                  </a:lnTo>
                  <a:lnTo>
                    <a:pt x="1397647" y="228600"/>
                  </a:lnTo>
                  <a:lnTo>
                    <a:pt x="1399438" y="228371"/>
                  </a:lnTo>
                  <a:close/>
                </a:path>
                <a:path w="1589404" h="290829">
                  <a:moveTo>
                    <a:pt x="1400924" y="70091"/>
                  </a:moveTo>
                  <a:lnTo>
                    <a:pt x="1400276" y="69761"/>
                  </a:lnTo>
                  <a:lnTo>
                    <a:pt x="1399616" y="70421"/>
                  </a:lnTo>
                  <a:lnTo>
                    <a:pt x="1399946" y="70751"/>
                  </a:lnTo>
                  <a:lnTo>
                    <a:pt x="1400924" y="70091"/>
                  </a:lnTo>
                  <a:close/>
                </a:path>
                <a:path w="1589404" h="290829">
                  <a:moveTo>
                    <a:pt x="1416685" y="228600"/>
                  </a:moveTo>
                  <a:lnTo>
                    <a:pt x="1407820" y="227330"/>
                  </a:lnTo>
                  <a:lnTo>
                    <a:pt x="1399438" y="228371"/>
                  </a:lnTo>
                  <a:lnTo>
                    <a:pt x="1404010" y="228600"/>
                  </a:lnTo>
                  <a:lnTo>
                    <a:pt x="1416354" y="229870"/>
                  </a:lnTo>
                  <a:lnTo>
                    <a:pt x="1416685" y="228600"/>
                  </a:lnTo>
                  <a:close/>
                </a:path>
                <a:path w="1589404" h="290829">
                  <a:moveTo>
                    <a:pt x="1442948" y="205740"/>
                  </a:moveTo>
                  <a:lnTo>
                    <a:pt x="1440319" y="200660"/>
                  </a:lnTo>
                  <a:lnTo>
                    <a:pt x="1439341" y="200660"/>
                  </a:lnTo>
                  <a:lnTo>
                    <a:pt x="1442948" y="205740"/>
                  </a:lnTo>
                  <a:close/>
                </a:path>
                <a:path w="1589404" h="290829">
                  <a:moveTo>
                    <a:pt x="1472171" y="239763"/>
                  </a:moveTo>
                  <a:lnTo>
                    <a:pt x="1466596" y="237464"/>
                  </a:lnTo>
                  <a:lnTo>
                    <a:pt x="1471510" y="239763"/>
                  </a:lnTo>
                  <a:lnTo>
                    <a:pt x="1472171" y="239763"/>
                  </a:lnTo>
                  <a:close/>
                </a:path>
                <a:path w="1589404" h="290829">
                  <a:moveTo>
                    <a:pt x="1589379" y="290830"/>
                  </a:moveTo>
                  <a:lnTo>
                    <a:pt x="1549120" y="250190"/>
                  </a:lnTo>
                  <a:lnTo>
                    <a:pt x="1547812" y="248920"/>
                  </a:lnTo>
                  <a:lnTo>
                    <a:pt x="1538693" y="240030"/>
                  </a:lnTo>
                  <a:lnTo>
                    <a:pt x="1529562" y="231140"/>
                  </a:lnTo>
                  <a:lnTo>
                    <a:pt x="1520431" y="222250"/>
                  </a:lnTo>
                  <a:lnTo>
                    <a:pt x="1514563" y="217170"/>
                  </a:lnTo>
                  <a:lnTo>
                    <a:pt x="1510919" y="213360"/>
                  </a:lnTo>
                  <a:lnTo>
                    <a:pt x="1514195" y="218440"/>
                  </a:lnTo>
                  <a:lnTo>
                    <a:pt x="1517484" y="222250"/>
                  </a:lnTo>
                  <a:lnTo>
                    <a:pt x="1520431" y="227330"/>
                  </a:lnTo>
                  <a:lnTo>
                    <a:pt x="1523390" y="231140"/>
                  </a:lnTo>
                  <a:lnTo>
                    <a:pt x="1512887" y="220980"/>
                  </a:lnTo>
                  <a:lnTo>
                    <a:pt x="1507972" y="215900"/>
                  </a:lnTo>
                  <a:lnTo>
                    <a:pt x="1503362" y="212090"/>
                  </a:lnTo>
                  <a:lnTo>
                    <a:pt x="1497774" y="205740"/>
                  </a:lnTo>
                  <a:lnTo>
                    <a:pt x="1492529" y="199390"/>
                  </a:lnTo>
                  <a:lnTo>
                    <a:pt x="1487601" y="194310"/>
                  </a:lnTo>
                  <a:lnTo>
                    <a:pt x="1485303" y="190500"/>
                  </a:lnTo>
                  <a:lnTo>
                    <a:pt x="1482674" y="187960"/>
                  </a:lnTo>
                  <a:lnTo>
                    <a:pt x="1480375" y="185420"/>
                  </a:lnTo>
                  <a:lnTo>
                    <a:pt x="1478737" y="184150"/>
                  </a:lnTo>
                  <a:lnTo>
                    <a:pt x="1477429" y="181610"/>
                  </a:lnTo>
                  <a:lnTo>
                    <a:pt x="1475778" y="180340"/>
                  </a:lnTo>
                  <a:lnTo>
                    <a:pt x="1473479" y="177800"/>
                  </a:lnTo>
                  <a:lnTo>
                    <a:pt x="1471510" y="173990"/>
                  </a:lnTo>
                  <a:lnTo>
                    <a:pt x="1469212" y="171450"/>
                  </a:lnTo>
                  <a:lnTo>
                    <a:pt x="1463306" y="163830"/>
                  </a:lnTo>
                  <a:lnTo>
                    <a:pt x="1455420" y="153670"/>
                  </a:lnTo>
                  <a:lnTo>
                    <a:pt x="1449451" y="146050"/>
                  </a:lnTo>
                  <a:lnTo>
                    <a:pt x="1441640" y="137160"/>
                  </a:lnTo>
                  <a:lnTo>
                    <a:pt x="1443278" y="137160"/>
                  </a:lnTo>
                  <a:lnTo>
                    <a:pt x="1442300" y="135890"/>
                  </a:lnTo>
                  <a:lnTo>
                    <a:pt x="1439341" y="134620"/>
                  </a:lnTo>
                  <a:lnTo>
                    <a:pt x="1431455" y="125730"/>
                  </a:lnTo>
                  <a:lnTo>
                    <a:pt x="1428178" y="120650"/>
                  </a:lnTo>
                  <a:lnTo>
                    <a:pt x="1424241" y="113030"/>
                  </a:lnTo>
                  <a:lnTo>
                    <a:pt x="1421168" y="107950"/>
                  </a:lnTo>
                  <a:lnTo>
                    <a:pt x="1417878" y="100330"/>
                  </a:lnTo>
                  <a:lnTo>
                    <a:pt x="1414399" y="92710"/>
                  </a:lnTo>
                  <a:lnTo>
                    <a:pt x="1412328" y="87630"/>
                  </a:lnTo>
                  <a:lnTo>
                    <a:pt x="1410779" y="83820"/>
                  </a:lnTo>
                  <a:lnTo>
                    <a:pt x="1411109" y="82550"/>
                  </a:lnTo>
                  <a:lnTo>
                    <a:pt x="1410119" y="81280"/>
                  </a:lnTo>
                  <a:lnTo>
                    <a:pt x="1409458" y="81280"/>
                  </a:lnTo>
                  <a:lnTo>
                    <a:pt x="1408150" y="77470"/>
                  </a:lnTo>
                  <a:lnTo>
                    <a:pt x="1410119" y="85090"/>
                  </a:lnTo>
                  <a:lnTo>
                    <a:pt x="1411109" y="87630"/>
                  </a:lnTo>
                  <a:lnTo>
                    <a:pt x="1407160" y="82550"/>
                  </a:lnTo>
                  <a:lnTo>
                    <a:pt x="1402892" y="78740"/>
                  </a:lnTo>
                  <a:lnTo>
                    <a:pt x="1398955" y="73660"/>
                  </a:lnTo>
                  <a:lnTo>
                    <a:pt x="1398625" y="71120"/>
                  </a:lnTo>
                  <a:lnTo>
                    <a:pt x="1398955" y="69850"/>
                  </a:lnTo>
                  <a:lnTo>
                    <a:pt x="1399286" y="69850"/>
                  </a:lnTo>
                  <a:lnTo>
                    <a:pt x="1396657" y="66040"/>
                  </a:lnTo>
                  <a:lnTo>
                    <a:pt x="1392059" y="58420"/>
                  </a:lnTo>
                  <a:lnTo>
                    <a:pt x="1389430" y="54610"/>
                  </a:lnTo>
                  <a:lnTo>
                    <a:pt x="1388783" y="48260"/>
                  </a:lnTo>
                  <a:lnTo>
                    <a:pt x="1385862" y="45720"/>
                  </a:lnTo>
                  <a:lnTo>
                    <a:pt x="1382953" y="44450"/>
                  </a:lnTo>
                  <a:lnTo>
                    <a:pt x="1379918" y="40640"/>
                  </a:lnTo>
                  <a:lnTo>
                    <a:pt x="1379372" y="39370"/>
                  </a:lnTo>
                  <a:lnTo>
                    <a:pt x="1376629" y="33020"/>
                  </a:lnTo>
                  <a:lnTo>
                    <a:pt x="1375981" y="39370"/>
                  </a:lnTo>
                  <a:lnTo>
                    <a:pt x="1372031" y="29210"/>
                  </a:lnTo>
                  <a:lnTo>
                    <a:pt x="1371549" y="27978"/>
                  </a:lnTo>
                  <a:lnTo>
                    <a:pt x="1372031" y="28829"/>
                  </a:lnTo>
                  <a:lnTo>
                    <a:pt x="1373352" y="31115"/>
                  </a:lnTo>
                  <a:lnTo>
                    <a:pt x="1372692" y="27190"/>
                  </a:lnTo>
                  <a:lnTo>
                    <a:pt x="1372031" y="25222"/>
                  </a:lnTo>
                  <a:lnTo>
                    <a:pt x="1370723" y="22275"/>
                  </a:lnTo>
                  <a:lnTo>
                    <a:pt x="1370393" y="23583"/>
                  </a:lnTo>
                  <a:lnTo>
                    <a:pt x="1370393" y="25882"/>
                  </a:lnTo>
                  <a:lnTo>
                    <a:pt x="1370977" y="26949"/>
                  </a:lnTo>
                  <a:lnTo>
                    <a:pt x="1370393" y="29210"/>
                  </a:lnTo>
                  <a:lnTo>
                    <a:pt x="1370393" y="26670"/>
                  </a:lnTo>
                  <a:lnTo>
                    <a:pt x="1370063" y="25400"/>
                  </a:lnTo>
                  <a:lnTo>
                    <a:pt x="1366012" y="19050"/>
                  </a:lnTo>
                  <a:lnTo>
                    <a:pt x="1361325" y="10160"/>
                  </a:lnTo>
                  <a:lnTo>
                    <a:pt x="1356817" y="3810"/>
                  </a:lnTo>
                  <a:lnTo>
                    <a:pt x="1353324" y="0"/>
                  </a:lnTo>
                  <a:lnTo>
                    <a:pt x="1355623" y="7620"/>
                  </a:lnTo>
                  <a:lnTo>
                    <a:pt x="1357591" y="19050"/>
                  </a:lnTo>
                  <a:lnTo>
                    <a:pt x="1359344" y="26670"/>
                  </a:lnTo>
                  <a:lnTo>
                    <a:pt x="1360995" y="34290"/>
                  </a:lnTo>
                  <a:lnTo>
                    <a:pt x="1362341" y="40640"/>
                  </a:lnTo>
                  <a:lnTo>
                    <a:pt x="1363167" y="45720"/>
                  </a:lnTo>
                  <a:lnTo>
                    <a:pt x="1360652" y="40640"/>
                  </a:lnTo>
                  <a:lnTo>
                    <a:pt x="1360220" y="40640"/>
                  </a:lnTo>
                  <a:lnTo>
                    <a:pt x="1360766" y="43180"/>
                  </a:lnTo>
                  <a:lnTo>
                    <a:pt x="1361198" y="45720"/>
                  </a:lnTo>
                  <a:lnTo>
                    <a:pt x="1362519" y="45720"/>
                  </a:lnTo>
                  <a:lnTo>
                    <a:pt x="1365465" y="53340"/>
                  </a:lnTo>
                  <a:lnTo>
                    <a:pt x="1363497" y="54610"/>
                  </a:lnTo>
                  <a:lnTo>
                    <a:pt x="1364157" y="57150"/>
                  </a:lnTo>
                  <a:lnTo>
                    <a:pt x="1366126" y="57150"/>
                  </a:lnTo>
                  <a:lnTo>
                    <a:pt x="1367116" y="58420"/>
                  </a:lnTo>
                  <a:lnTo>
                    <a:pt x="1366786" y="58420"/>
                  </a:lnTo>
                  <a:lnTo>
                    <a:pt x="1368755" y="60960"/>
                  </a:lnTo>
                  <a:lnTo>
                    <a:pt x="1371053" y="66040"/>
                  </a:lnTo>
                  <a:lnTo>
                    <a:pt x="1372362" y="68580"/>
                  </a:lnTo>
                  <a:lnTo>
                    <a:pt x="1370723" y="69850"/>
                  </a:lnTo>
                  <a:lnTo>
                    <a:pt x="1373682" y="71120"/>
                  </a:lnTo>
                  <a:lnTo>
                    <a:pt x="1377289" y="80010"/>
                  </a:lnTo>
                  <a:lnTo>
                    <a:pt x="1384515" y="100330"/>
                  </a:lnTo>
                  <a:lnTo>
                    <a:pt x="1387792" y="110490"/>
                  </a:lnTo>
                  <a:lnTo>
                    <a:pt x="1390091" y="114300"/>
                  </a:lnTo>
                  <a:lnTo>
                    <a:pt x="1392720" y="119380"/>
                  </a:lnTo>
                  <a:lnTo>
                    <a:pt x="1396619" y="125730"/>
                  </a:lnTo>
                  <a:lnTo>
                    <a:pt x="1400937" y="130810"/>
                  </a:lnTo>
                  <a:lnTo>
                    <a:pt x="1404861" y="137160"/>
                  </a:lnTo>
                  <a:lnTo>
                    <a:pt x="1408823" y="144780"/>
                  </a:lnTo>
                  <a:lnTo>
                    <a:pt x="1409458" y="147320"/>
                  </a:lnTo>
                  <a:lnTo>
                    <a:pt x="1409115" y="149860"/>
                  </a:lnTo>
                  <a:lnTo>
                    <a:pt x="1410119" y="152400"/>
                  </a:lnTo>
                  <a:lnTo>
                    <a:pt x="1412341" y="156210"/>
                  </a:lnTo>
                  <a:lnTo>
                    <a:pt x="1412621" y="154940"/>
                  </a:lnTo>
                  <a:lnTo>
                    <a:pt x="1412481" y="153670"/>
                  </a:lnTo>
                  <a:lnTo>
                    <a:pt x="1413408" y="153670"/>
                  </a:lnTo>
                  <a:lnTo>
                    <a:pt x="1414716" y="156210"/>
                  </a:lnTo>
                  <a:lnTo>
                    <a:pt x="1415707" y="158750"/>
                  </a:lnTo>
                  <a:lnTo>
                    <a:pt x="1417015" y="161290"/>
                  </a:lnTo>
                  <a:lnTo>
                    <a:pt x="1418005" y="163830"/>
                  </a:lnTo>
                  <a:lnTo>
                    <a:pt x="1413725" y="158750"/>
                  </a:lnTo>
                  <a:lnTo>
                    <a:pt x="1415046" y="162560"/>
                  </a:lnTo>
                  <a:lnTo>
                    <a:pt x="1415046" y="163830"/>
                  </a:lnTo>
                  <a:lnTo>
                    <a:pt x="1415161" y="164045"/>
                  </a:lnTo>
                  <a:lnTo>
                    <a:pt x="1413078" y="161480"/>
                  </a:lnTo>
                  <a:lnTo>
                    <a:pt x="1412087" y="160502"/>
                  </a:lnTo>
                  <a:lnTo>
                    <a:pt x="1415707" y="166395"/>
                  </a:lnTo>
                  <a:lnTo>
                    <a:pt x="1416024" y="166395"/>
                  </a:lnTo>
                  <a:lnTo>
                    <a:pt x="1416024" y="165519"/>
                  </a:lnTo>
                  <a:lnTo>
                    <a:pt x="1418005" y="168910"/>
                  </a:lnTo>
                  <a:lnTo>
                    <a:pt x="1421282" y="173990"/>
                  </a:lnTo>
                  <a:lnTo>
                    <a:pt x="1424241" y="179070"/>
                  </a:lnTo>
                  <a:lnTo>
                    <a:pt x="1427518" y="184150"/>
                  </a:lnTo>
                  <a:lnTo>
                    <a:pt x="1430477" y="187960"/>
                  </a:lnTo>
                  <a:lnTo>
                    <a:pt x="1433106" y="187960"/>
                  </a:lnTo>
                  <a:lnTo>
                    <a:pt x="1440319" y="200660"/>
                  </a:lnTo>
                  <a:lnTo>
                    <a:pt x="1440649" y="199390"/>
                  </a:lnTo>
                  <a:lnTo>
                    <a:pt x="1442948" y="205740"/>
                  </a:lnTo>
                  <a:lnTo>
                    <a:pt x="1442618" y="201930"/>
                  </a:lnTo>
                  <a:lnTo>
                    <a:pt x="1441640" y="199390"/>
                  </a:lnTo>
                  <a:lnTo>
                    <a:pt x="1444599" y="203200"/>
                  </a:lnTo>
                  <a:lnTo>
                    <a:pt x="1445247" y="203200"/>
                  </a:lnTo>
                  <a:lnTo>
                    <a:pt x="1445577" y="204470"/>
                  </a:lnTo>
                  <a:lnTo>
                    <a:pt x="1446568" y="205740"/>
                  </a:lnTo>
                  <a:lnTo>
                    <a:pt x="1446885" y="205740"/>
                  </a:lnTo>
                  <a:lnTo>
                    <a:pt x="1447546" y="207010"/>
                  </a:lnTo>
                  <a:lnTo>
                    <a:pt x="1447876" y="207010"/>
                  </a:lnTo>
                  <a:lnTo>
                    <a:pt x="1448866" y="209550"/>
                  </a:lnTo>
                  <a:lnTo>
                    <a:pt x="1450835" y="213360"/>
                  </a:lnTo>
                  <a:lnTo>
                    <a:pt x="1452473" y="218440"/>
                  </a:lnTo>
                  <a:lnTo>
                    <a:pt x="1452803" y="219710"/>
                  </a:lnTo>
                  <a:lnTo>
                    <a:pt x="1456410" y="220980"/>
                  </a:lnTo>
                  <a:lnTo>
                    <a:pt x="1457731" y="220980"/>
                  </a:lnTo>
                  <a:lnTo>
                    <a:pt x="1460347" y="222250"/>
                  </a:lnTo>
                  <a:lnTo>
                    <a:pt x="1464945" y="222250"/>
                  </a:lnTo>
                  <a:lnTo>
                    <a:pt x="1466913" y="223520"/>
                  </a:lnTo>
                  <a:lnTo>
                    <a:pt x="1469872" y="224790"/>
                  </a:lnTo>
                  <a:lnTo>
                    <a:pt x="1469212" y="226060"/>
                  </a:lnTo>
                  <a:lnTo>
                    <a:pt x="1474470" y="229870"/>
                  </a:lnTo>
                  <a:lnTo>
                    <a:pt x="1474470" y="231140"/>
                  </a:lnTo>
                  <a:lnTo>
                    <a:pt x="1471841" y="229870"/>
                  </a:lnTo>
                  <a:lnTo>
                    <a:pt x="1471180" y="229870"/>
                  </a:lnTo>
                  <a:lnTo>
                    <a:pt x="1475130" y="233680"/>
                  </a:lnTo>
                  <a:lnTo>
                    <a:pt x="1478076" y="236220"/>
                  </a:lnTo>
                  <a:lnTo>
                    <a:pt x="1480375" y="238760"/>
                  </a:lnTo>
                  <a:lnTo>
                    <a:pt x="1482344" y="240030"/>
                  </a:lnTo>
                  <a:lnTo>
                    <a:pt x="1478737" y="238760"/>
                  </a:lnTo>
                  <a:lnTo>
                    <a:pt x="1471510" y="238760"/>
                  </a:lnTo>
                  <a:lnTo>
                    <a:pt x="1477759" y="241300"/>
                  </a:lnTo>
                  <a:lnTo>
                    <a:pt x="1492199" y="246380"/>
                  </a:lnTo>
                  <a:lnTo>
                    <a:pt x="1500073" y="248920"/>
                  </a:lnTo>
                  <a:lnTo>
                    <a:pt x="1493837" y="247650"/>
                  </a:lnTo>
                  <a:lnTo>
                    <a:pt x="1485303" y="245110"/>
                  </a:lnTo>
                  <a:lnTo>
                    <a:pt x="1477759" y="243840"/>
                  </a:lnTo>
                  <a:lnTo>
                    <a:pt x="1471510" y="242570"/>
                  </a:lnTo>
                  <a:lnTo>
                    <a:pt x="1467243" y="242570"/>
                  </a:lnTo>
                  <a:lnTo>
                    <a:pt x="1468894" y="243840"/>
                  </a:lnTo>
                  <a:lnTo>
                    <a:pt x="1466596" y="242570"/>
                  </a:lnTo>
                  <a:lnTo>
                    <a:pt x="1464297" y="242570"/>
                  </a:lnTo>
                  <a:lnTo>
                    <a:pt x="1462328" y="241300"/>
                  </a:lnTo>
                  <a:lnTo>
                    <a:pt x="1460030" y="240030"/>
                  </a:lnTo>
                  <a:lnTo>
                    <a:pt x="1454772" y="238760"/>
                  </a:lnTo>
                  <a:lnTo>
                    <a:pt x="1452143" y="238760"/>
                  </a:lnTo>
                  <a:lnTo>
                    <a:pt x="1450505" y="237490"/>
                  </a:lnTo>
                  <a:lnTo>
                    <a:pt x="1448866" y="237490"/>
                  </a:lnTo>
                  <a:lnTo>
                    <a:pt x="1448206" y="238760"/>
                  </a:lnTo>
                  <a:lnTo>
                    <a:pt x="1447876" y="240030"/>
                  </a:lnTo>
                  <a:lnTo>
                    <a:pt x="1448866" y="241300"/>
                  </a:lnTo>
                  <a:lnTo>
                    <a:pt x="1445247" y="240030"/>
                  </a:lnTo>
                  <a:lnTo>
                    <a:pt x="1438351" y="237490"/>
                  </a:lnTo>
                  <a:lnTo>
                    <a:pt x="1436712" y="236220"/>
                  </a:lnTo>
                  <a:lnTo>
                    <a:pt x="1442948" y="236220"/>
                  </a:lnTo>
                  <a:lnTo>
                    <a:pt x="1439341" y="234950"/>
                  </a:lnTo>
                  <a:lnTo>
                    <a:pt x="1437043" y="234950"/>
                  </a:lnTo>
                  <a:lnTo>
                    <a:pt x="1434744" y="233680"/>
                  </a:lnTo>
                  <a:lnTo>
                    <a:pt x="1432775" y="232410"/>
                  </a:lnTo>
                  <a:lnTo>
                    <a:pt x="1430807" y="232410"/>
                  </a:lnTo>
                  <a:lnTo>
                    <a:pt x="1428838" y="231140"/>
                  </a:lnTo>
                  <a:lnTo>
                    <a:pt x="1428838" y="232232"/>
                  </a:lnTo>
                  <a:lnTo>
                    <a:pt x="1427518" y="232232"/>
                  </a:lnTo>
                  <a:lnTo>
                    <a:pt x="1426870" y="231902"/>
                  </a:lnTo>
                  <a:lnTo>
                    <a:pt x="1424241" y="231571"/>
                  </a:lnTo>
                  <a:lnTo>
                    <a:pt x="1421282" y="231571"/>
                  </a:lnTo>
                  <a:lnTo>
                    <a:pt x="1417675" y="231241"/>
                  </a:lnTo>
                  <a:lnTo>
                    <a:pt x="1417015" y="233210"/>
                  </a:lnTo>
                  <a:lnTo>
                    <a:pt x="1427187" y="233210"/>
                  </a:lnTo>
                  <a:lnTo>
                    <a:pt x="1427187" y="233680"/>
                  </a:lnTo>
                  <a:lnTo>
                    <a:pt x="1417345" y="233680"/>
                  </a:lnTo>
                  <a:lnTo>
                    <a:pt x="1410169" y="232410"/>
                  </a:lnTo>
                  <a:lnTo>
                    <a:pt x="1394345" y="232410"/>
                  </a:lnTo>
                  <a:lnTo>
                    <a:pt x="1383855" y="229870"/>
                  </a:lnTo>
                  <a:lnTo>
                    <a:pt x="1379588" y="232410"/>
                  </a:lnTo>
                  <a:lnTo>
                    <a:pt x="1367764" y="229870"/>
                  </a:lnTo>
                  <a:lnTo>
                    <a:pt x="1367764" y="227330"/>
                  </a:lnTo>
                  <a:lnTo>
                    <a:pt x="1378089" y="227330"/>
                  </a:lnTo>
                  <a:lnTo>
                    <a:pt x="1395768" y="228193"/>
                  </a:lnTo>
                  <a:lnTo>
                    <a:pt x="1391729" y="227330"/>
                  </a:lnTo>
                  <a:lnTo>
                    <a:pt x="1388783" y="226060"/>
                  </a:lnTo>
                  <a:lnTo>
                    <a:pt x="1385328" y="224790"/>
                  </a:lnTo>
                  <a:lnTo>
                    <a:pt x="1383245" y="224028"/>
                  </a:lnTo>
                  <a:lnTo>
                    <a:pt x="1381556" y="224790"/>
                  </a:lnTo>
                  <a:lnTo>
                    <a:pt x="1363941" y="223520"/>
                  </a:lnTo>
                  <a:lnTo>
                    <a:pt x="1339316" y="220980"/>
                  </a:lnTo>
                  <a:lnTo>
                    <a:pt x="1321142" y="218440"/>
                  </a:lnTo>
                  <a:lnTo>
                    <a:pt x="1323771" y="219710"/>
                  </a:lnTo>
                  <a:lnTo>
                    <a:pt x="1317536" y="219710"/>
                  </a:lnTo>
                  <a:lnTo>
                    <a:pt x="1311300" y="220980"/>
                  </a:lnTo>
                  <a:lnTo>
                    <a:pt x="1309979" y="218440"/>
                  </a:lnTo>
                  <a:lnTo>
                    <a:pt x="1282738" y="215900"/>
                  </a:lnTo>
                  <a:lnTo>
                    <a:pt x="1276642" y="214630"/>
                  </a:lnTo>
                  <a:lnTo>
                    <a:pt x="1270558" y="213360"/>
                  </a:lnTo>
                  <a:lnTo>
                    <a:pt x="1260411" y="210820"/>
                  </a:lnTo>
                  <a:lnTo>
                    <a:pt x="1257452" y="213360"/>
                  </a:lnTo>
                  <a:lnTo>
                    <a:pt x="1253515" y="213360"/>
                  </a:lnTo>
                  <a:lnTo>
                    <a:pt x="1247927" y="208280"/>
                  </a:lnTo>
                  <a:lnTo>
                    <a:pt x="1245628" y="212090"/>
                  </a:lnTo>
                  <a:lnTo>
                    <a:pt x="1237094" y="213360"/>
                  </a:lnTo>
                  <a:lnTo>
                    <a:pt x="1231849" y="212090"/>
                  </a:lnTo>
                  <a:lnTo>
                    <a:pt x="1228229" y="214630"/>
                  </a:lnTo>
                  <a:lnTo>
                    <a:pt x="1225283" y="213360"/>
                  </a:lnTo>
                  <a:lnTo>
                    <a:pt x="1222324" y="212090"/>
                  </a:lnTo>
                  <a:lnTo>
                    <a:pt x="1215059" y="212090"/>
                  </a:lnTo>
                  <a:lnTo>
                    <a:pt x="1213815" y="213360"/>
                  </a:lnTo>
                  <a:lnTo>
                    <a:pt x="1207554" y="212090"/>
                  </a:lnTo>
                  <a:lnTo>
                    <a:pt x="1203286" y="210820"/>
                  </a:lnTo>
                  <a:lnTo>
                    <a:pt x="1202296" y="215900"/>
                  </a:lnTo>
                  <a:lnTo>
                    <a:pt x="1195730" y="214630"/>
                  </a:lnTo>
                  <a:lnTo>
                    <a:pt x="1193546" y="213360"/>
                  </a:lnTo>
                  <a:lnTo>
                    <a:pt x="1189164" y="210820"/>
                  </a:lnTo>
                  <a:lnTo>
                    <a:pt x="1181506" y="209550"/>
                  </a:lnTo>
                  <a:lnTo>
                    <a:pt x="1175169" y="209550"/>
                  </a:lnTo>
                  <a:lnTo>
                    <a:pt x="1167790" y="210820"/>
                  </a:lnTo>
                  <a:lnTo>
                    <a:pt x="1156995" y="210820"/>
                  </a:lnTo>
                  <a:lnTo>
                    <a:pt x="1148448" y="209550"/>
                  </a:lnTo>
                  <a:lnTo>
                    <a:pt x="1145501" y="205740"/>
                  </a:lnTo>
                  <a:lnTo>
                    <a:pt x="1144943" y="205028"/>
                  </a:lnTo>
                  <a:lnTo>
                    <a:pt x="1146810" y="204470"/>
                  </a:lnTo>
                  <a:lnTo>
                    <a:pt x="1144714" y="204724"/>
                  </a:lnTo>
                  <a:lnTo>
                    <a:pt x="1136307" y="205740"/>
                  </a:lnTo>
                  <a:lnTo>
                    <a:pt x="1134668" y="204470"/>
                  </a:lnTo>
                  <a:lnTo>
                    <a:pt x="1135976" y="204470"/>
                  </a:lnTo>
                  <a:lnTo>
                    <a:pt x="1138275" y="203200"/>
                  </a:lnTo>
                  <a:lnTo>
                    <a:pt x="1129080" y="200660"/>
                  </a:lnTo>
                  <a:lnTo>
                    <a:pt x="1132687" y="204470"/>
                  </a:lnTo>
                  <a:lnTo>
                    <a:pt x="1125804" y="203200"/>
                  </a:lnTo>
                  <a:lnTo>
                    <a:pt x="1123505" y="205740"/>
                  </a:lnTo>
                  <a:lnTo>
                    <a:pt x="1121206" y="210820"/>
                  </a:lnTo>
                  <a:lnTo>
                    <a:pt x="1118908" y="210820"/>
                  </a:lnTo>
                  <a:lnTo>
                    <a:pt x="1121537" y="212090"/>
                  </a:lnTo>
                  <a:lnTo>
                    <a:pt x="1114310" y="213360"/>
                  </a:lnTo>
                  <a:lnTo>
                    <a:pt x="1106106" y="213360"/>
                  </a:lnTo>
                  <a:lnTo>
                    <a:pt x="1097559" y="212090"/>
                  </a:lnTo>
                  <a:lnTo>
                    <a:pt x="1097889" y="210820"/>
                  </a:lnTo>
                  <a:lnTo>
                    <a:pt x="1090015" y="212090"/>
                  </a:lnTo>
                  <a:lnTo>
                    <a:pt x="1089850" y="210820"/>
                  </a:lnTo>
                  <a:lnTo>
                    <a:pt x="1089685" y="209550"/>
                  </a:lnTo>
                  <a:lnTo>
                    <a:pt x="1076883" y="209550"/>
                  </a:lnTo>
                  <a:lnTo>
                    <a:pt x="1078522" y="210820"/>
                  </a:lnTo>
                  <a:lnTo>
                    <a:pt x="1065390" y="210820"/>
                  </a:lnTo>
                  <a:lnTo>
                    <a:pt x="1059802" y="209550"/>
                  </a:lnTo>
                  <a:lnTo>
                    <a:pt x="1060132" y="208280"/>
                  </a:lnTo>
                  <a:lnTo>
                    <a:pt x="1048626" y="207010"/>
                  </a:lnTo>
                  <a:lnTo>
                    <a:pt x="1037234" y="207010"/>
                  </a:lnTo>
                  <a:lnTo>
                    <a:pt x="1025232" y="208280"/>
                  </a:lnTo>
                  <a:lnTo>
                    <a:pt x="1011872" y="208280"/>
                  </a:lnTo>
                  <a:lnTo>
                    <a:pt x="1014501" y="205740"/>
                  </a:lnTo>
                  <a:lnTo>
                    <a:pt x="1008265" y="203200"/>
                  </a:lnTo>
                  <a:lnTo>
                    <a:pt x="1012532" y="209550"/>
                  </a:lnTo>
                  <a:lnTo>
                    <a:pt x="1004976" y="208280"/>
                  </a:lnTo>
                  <a:lnTo>
                    <a:pt x="1004646" y="204470"/>
                  </a:lnTo>
                  <a:lnTo>
                    <a:pt x="997750" y="208280"/>
                  </a:lnTo>
                  <a:lnTo>
                    <a:pt x="996937" y="205740"/>
                  </a:lnTo>
                  <a:lnTo>
                    <a:pt x="996111" y="203200"/>
                  </a:lnTo>
                  <a:lnTo>
                    <a:pt x="991514" y="201930"/>
                  </a:lnTo>
                  <a:lnTo>
                    <a:pt x="993482" y="205740"/>
                  </a:lnTo>
                  <a:lnTo>
                    <a:pt x="984948" y="204470"/>
                  </a:lnTo>
                  <a:lnTo>
                    <a:pt x="975436" y="203200"/>
                  </a:lnTo>
                  <a:lnTo>
                    <a:pt x="978052" y="200660"/>
                  </a:lnTo>
                  <a:lnTo>
                    <a:pt x="980681" y="198120"/>
                  </a:lnTo>
                  <a:lnTo>
                    <a:pt x="974115" y="200660"/>
                  </a:lnTo>
                  <a:lnTo>
                    <a:pt x="972807" y="196850"/>
                  </a:lnTo>
                  <a:lnTo>
                    <a:pt x="967879" y="200660"/>
                  </a:lnTo>
                  <a:lnTo>
                    <a:pt x="968209" y="196850"/>
                  </a:lnTo>
                  <a:lnTo>
                    <a:pt x="959675" y="198120"/>
                  </a:lnTo>
                  <a:lnTo>
                    <a:pt x="959015" y="196850"/>
                  </a:lnTo>
                  <a:lnTo>
                    <a:pt x="961313" y="196850"/>
                  </a:lnTo>
                  <a:lnTo>
                    <a:pt x="958354" y="195580"/>
                  </a:lnTo>
                  <a:lnTo>
                    <a:pt x="944245" y="199390"/>
                  </a:lnTo>
                  <a:lnTo>
                    <a:pt x="952779" y="198120"/>
                  </a:lnTo>
                  <a:lnTo>
                    <a:pt x="951458" y="201930"/>
                  </a:lnTo>
                  <a:lnTo>
                    <a:pt x="942594" y="205740"/>
                  </a:lnTo>
                  <a:lnTo>
                    <a:pt x="940625" y="203200"/>
                  </a:lnTo>
                  <a:lnTo>
                    <a:pt x="939647" y="201930"/>
                  </a:lnTo>
                  <a:lnTo>
                    <a:pt x="933411" y="201930"/>
                  </a:lnTo>
                  <a:lnTo>
                    <a:pt x="937679" y="200660"/>
                  </a:lnTo>
                  <a:lnTo>
                    <a:pt x="927493" y="201930"/>
                  </a:lnTo>
                  <a:lnTo>
                    <a:pt x="927163" y="199390"/>
                  </a:lnTo>
                  <a:lnTo>
                    <a:pt x="921258" y="198120"/>
                  </a:lnTo>
                  <a:lnTo>
                    <a:pt x="922896" y="199390"/>
                  </a:lnTo>
                  <a:lnTo>
                    <a:pt x="925525" y="200660"/>
                  </a:lnTo>
                  <a:lnTo>
                    <a:pt x="921588" y="201930"/>
                  </a:lnTo>
                  <a:lnTo>
                    <a:pt x="918629" y="201930"/>
                  </a:lnTo>
                  <a:lnTo>
                    <a:pt x="919949" y="199390"/>
                  </a:lnTo>
                  <a:lnTo>
                    <a:pt x="917321" y="199390"/>
                  </a:lnTo>
                  <a:lnTo>
                    <a:pt x="916660" y="201930"/>
                  </a:lnTo>
                  <a:lnTo>
                    <a:pt x="909116" y="203200"/>
                  </a:lnTo>
                  <a:lnTo>
                    <a:pt x="902550" y="201930"/>
                  </a:lnTo>
                  <a:lnTo>
                    <a:pt x="902792" y="200977"/>
                  </a:lnTo>
                  <a:lnTo>
                    <a:pt x="901560" y="201930"/>
                  </a:lnTo>
                  <a:lnTo>
                    <a:pt x="897623" y="201930"/>
                  </a:lnTo>
                  <a:lnTo>
                    <a:pt x="899591" y="198120"/>
                  </a:lnTo>
                  <a:lnTo>
                    <a:pt x="894003" y="200660"/>
                  </a:lnTo>
                  <a:lnTo>
                    <a:pt x="890397" y="200660"/>
                  </a:lnTo>
                  <a:lnTo>
                    <a:pt x="884821" y="201930"/>
                  </a:lnTo>
                  <a:lnTo>
                    <a:pt x="885139" y="200660"/>
                  </a:lnTo>
                  <a:lnTo>
                    <a:pt x="887437" y="199390"/>
                  </a:lnTo>
                  <a:lnTo>
                    <a:pt x="859205" y="198120"/>
                  </a:lnTo>
                  <a:lnTo>
                    <a:pt x="858875" y="194310"/>
                  </a:lnTo>
                  <a:lnTo>
                    <a:pt x="855929" y="198120"/>
                  </a:lnTo>
                  <a:lnTo>
                    <a:pt x="843445" y="193040"/>
                  </a:lnTo>
                  <a:lnTo>
                    <a:pt x="844105" y="198120"/>
                  </a:lnTo>
                  <a:lnTo>
                    <a:pt x="838657" y="196850"/>
                  </a:lnTo>
                  <a:lnTo>
                    <a:pt x="832040" y="196850"/>
                  </a:lnTo>
                  <a:lnTo>
                    <a:pt x="827024" y="195580"/>
                  </a:lnTo>
                  <a:lnTo>
                    <a:pt x="826376" y="193040"/>
                  </a:lnTo>
                  <a:lnTo>
                    <a:pt x="813612" y="193040"/>
                  </a:lnTo>
                  <a:lnTo>
                    <a:pt x="789813" y="195580"/>
                  </a:lnTo>
                  <a:lnTo>
                    <a:pt x="774827" y="194310"/>
                  </a:lnTo>
                  <a:lnTo>
                    <a:pt x="770699" y="193040"/>
                  </a:lnTo>
                  <a:lnTo>
                    <a:pt x="766559" y="191770"/>
                  </a:lnTo>
                  <a:lnTo>
                    <a:pt x="754964" y="190500"/>
                  </a:lnTo>
                  <a:lnTo>
                    <a:pt x="742137" y="189230"/>
                  </a:lnTo>
                  <a:lnTo>
                    <a:pt x="730173" y="189230"/>
                  </a:lnTo>
                  <a:lnTo>
                    <a:pt x="692340" y="190500"/>
                  </a:lnTo>
                  <a:lnTo>
                    <a:pt x="674217" y="191770"/>
                  </a:lnTo>
                  <a:lnTo>
                    <a:pt x="654011" y="191770"/>
                  </a:lnTo>
                  <a:lnTo>
                    <a:pt x="646785" y="190500"/>
                  </a:lnTo>
                  <a:lnTo>
                    <a:pt x="639559" y="189230"/>
                  </a:lnTo>
                  <a:lnTo>
                    <a:pt x="623316" y="189230"/>
                  </a:lnTo>
                  <a:lnTo>
                    <a:pt x="606831" y="190500"/>
                  </a:lnTo>
                  <a:lnTo>
                    <a:pt x="591629" y="189230"/>
                  </a:lnTo>
                  <a:lnTo>
                    <a:pt x="586371" y="191770"/>
                  </a:lnTo>
                  <a:lnTo>
                    <a:pt x="575906" y="189230"/>
                  </a:lnTo>
                  <a:lnTo>
                    <a:pt x="550545" y="189230"/>
                  </a:lnTo>
                  <a:lnTo>
                    <a:pt x="537133" y="187960"/>
                  </a:lnTo>
                  <a:lnTo>
                    <a:pt x="532866" y="189230"/>
                  </a:lnTo>
                  <a:lnTo>
                    <a:pt x="531545" y="189230"/>
                  </a:lnTo>
                  <a:lnTo>
                    <a:pt x="531876" y="191770"/>
                  </a:lnTo>
                  <a:lnTo>
                    <a:pt x="526948" y="190500"/>
                  </a:lnTo>
                  <a:lnTo>
                    <a:pt x="516775" y="191770"/>
                  </a:lnTo>
                  <a:lnTo>
                    <a:pt x="516991" y="190500"/>
                  </a:lnTo>
                  <a:lnTo>
                    <a:pt x="517207" y="189230"/>
                  </a:lnTo>
                  <a:lnTo>
                    <a:pt x="517436" y="187960"/>
                  </a:lnTo>
                  <a:lnTo>
                    <a:pt x="518744" y="187960"/>
                  </a:lnTo>
                  <a:lnTo>
                    <a:pt x="519404" y="184150"/>
                  </a:lnTo>
                  <a:lnTo>
                    <a:pt x="503643" y="189230"/>
                  </a:lnTo>
                  <a:lnTo>
                    <a:pt x="498055" y="186690"/>
                  </a:lnTo>
                  <a:lnTo>
                    <a:pt x="501015" y="189230"/>
                  </a:lnTo>
                  <a:lnTo>
                    <a:pt x="491490" y="189230"/>
                  </a:lnTo>
                  <a:lnTo>
                    <a:pt x="494118" y="187960"/>
                  </a:lnTo>
                  <a:lnTo>
                    <a:pt x="466725" y="190500"/>
                  </a:lnTo>
                  <a:lnTo>
                    <a:pt x="421398" y="187960"/>
                  </a:lnTo>
                  <a:lnTo>
                    <a:pt x="395300" y="190500"/>
                  </a:lnTo>
                  <a:lnTo>
                    <a:pt x="400545" y="186690"/>
                  </a:lnTo>
                  <a:lnTo>
                    <a:pt x="387743" y="193040"/>
                  </a:lnTo>
                  <a:lnTo>
                    <a:pt x="387096" y="187960"/>
                  </a:lnTo>
                  <a:lnTo>
                    <a:pt x="379984" y="186690"/>
                  </a:lnTo>
                  <a:lnTo>
                    <a:pt x="373341" y="186690"/>
                  </a:lnTo>
                  <a:lnTo>
                    <a:pt x="367004" y="189230"/>
                  </a:lnTo>
                  <a:lnTo>
                    <a:pt x="360819" y="190500"/>
                  </a:lnTo>
                  <a:lnTo>
                    <a:pt x="360172" y="191770"/>
                  </a:lnTo>
                  <a:lnTo>
                    <a:pt x="346049" y="190500"/>
                  </a:lnTo>
                  <a:lnTo>
                    <a:pt x="348183" y="189230"/>
                  </a:lnTo>
                  <a:lnTo>
                    <a:pt x="345147" y="190500"/>
                  </a:lnTo>
                  <a:lnTo>
                    <a:pt x="341985" y="191770"/>
                  </a:lnTo>
                  <a:lnTo>
                    <a:pt x="343750" y="190500"/>
                  </a:lnTo>
                  <a:lnTo>
                    <a:pt x="314540" y="189230"/>
                  </a:lnTo>
                  <a:lnTo>
                    <a:pt x="282638" y="187960"/>
                  </a:lnTo>
                  <a:lnTo>
                    <a:pt x="249707" y="189230"/>
                  </a:lnTo>
                  <a:lnTo>
                    <a:pt x="217347" y="187960"/>
                  </a:lnTo>
                  <a:lnTo>
                    <a:pt x="219316" y="189230"/>
                  </a:lnTo>
                  <a:lnTo>
                    <a:pt x="194106" y="189230"/>
                  </a:lnTo>
                  <a:lnTo>
                    <a:pt x="187147" y="187960"/>
                  </a:lnTo>
                  <a:lnTo>
                    <a:pt x="178943" y="186690"/>
                  </a:lnTo>
                  <a:lnTo>
                    <a:pt x="169418" y="191770"/>
                  </a:lnTo>
                  <a:lnTo>
                    <a:pt x="166128" y="191770"/>
                  </a:lnTo>
                  <a:lnTo>
                    <a:pt x="157264" y="194310"/>
                  </a:lnTo>
                  <a:lnTo>
                    <a:pt x="150863" y="190500"/>
                  </a:lnTo>
                  <a:lnTo>
                    <a:pt x="145376" y="190500"/>
                  </a:lnTo>
                  <a:lnTo>
                    <a:pt x="137934" y="193040"/>
                  </a:lnTo>
                  <a:lnTo>
                    <a:pt x="129819" y="194310"/>
                  </a:lnTo>
                  <a:lnTo>
                    <a:pt x="120497" y="194310"/>
                  </a:lnTo>
                  <a:lnTo>
                    <a:pt x="118198" y="191770"/>
                  </a:lnTo>
                  <a:lnTo>
                    <a:pt x="108673" y="193040"/>
                  </a:lnTo>
                  <a:lnTo>
                    <a:pt x="100139" y="195580"/>
                  </a:lnTo>
                  <a:lnTo>
                    <a:pt x="91274" y="198120"/>
                  </a:lnTo>
                  <a:lnTo>
                    <a:pt x="83400" y="199390"/>
                  </a:lnTo>
                  <a:lnTo>
                    <a:pt x="82740" y="196850"/>
                  </a:lnTo>
                  <a:lnTo>
                    <a:pt x="73875" y="196850"/>
                  </a:lnTo>
                  <a:lnTo>
                    <a:pt x="69608" y="198120"/>
                  </a:lnTo>
                  <a:lnTo>
                    <a:pt x="67310" y="198120"/>
                  </a:lnTo>
                  <a:lnTo>
                    <a:pt x="65341" y="199390"/>
                  </a:lnTo>
                  <a:lnTo>
                    <a:pt x="63042" y="199390"/>
                  </a:lnTo>
                  <a:lnTo>
                    <a:pt x="61074" y="200660"/>
                  </a:lnTo>
                  <a:lnTo>
                    <a:pt x="50050" y="203200"/>
                  </a:lnTo>
                  <a:lnTo>
                    <a:pt x="43510" y="205740"/>
                  </a:lnTo>
                  <a:lnTo>
                    <a:pt x="29895" y="208216"/>
                  </a:lnTo>
                  <a:lnTo>
                    <a:pt x="30213" y="207010"/>
                  </a:lnTo>
                  <a:lnTo>
                    <a:pt x="28244" y="209550"/>
                  </a:lnTo>
                  <a:lnTo>
                    <a:pt x="24955" y="212090"/>
                  </a:lnTo>
                  <a:lnTo>
                    <a:pt x="22009" y="214630"/>
                  </a:lnTo>
                  <a:lnTo>
                    <a:pt x="18059" y="217170"/>
                  </a:lnTo>
                  <a:lnTo>
                    <a:pt x="14122" y="220980"/>
                  </a:lnTo>
                  <a:lnTo>
                    <a:pt x="12153" y="222250"/>
                  </a:lnTo>
                  <a:lnTo>
                    <a:pt x="10515" y="224790"/>
                  </a:lnTo>
                  <a:lnTo>
                    <a:pt x="8547" y="226060"/>
                  </a:lnTo>
                  <a:lnTo>
                    <a:pt x="5257" y="229870"/>
                  </a:lnTo>
                  <a:lnTo>
                    <a:pt x="3949" y="231140"/>
                  </a:lnTo>
                  <a:lnTo>
                    <a:pt x="1651" y="234950"/>
                  </a:lnTo>
                  <a:lnTo>
                    <a:pt x="0" y="236220"/>
                  </a:lnTo>
                  <a:lnTo>
                    <a:pt x="8547" y="242570"/>
                  </a:lnTo>
                  <a:lnTo>
                    <a:pt x="16421" y="247650"/>
                  </a:lnTo>
                  <a:lnTo>
                    <a:pt x="28575" y="247650"/>
                  </a:lnTo>
                  <a:lnTo>
                    <a:pt x="32512" y="248920"/>
                  </a:lnTo>
                  <a:lnTo>
                    <a:pt x="40386" y="248920"/>
                  </a:lnTo>
                  <a:lnTo>
                    <a:pt x="43345" y="250190"/>
                  </a:lnTo>
                  <a:lnTo>
                    <a:pt x="49250" y="250190"/>
                  </a:lnTo>
                  <a:lnTo>
                    <a:pt x="51549" y="248920"/>
                  </a:lnTo>
                  <a:lnTo>
                    <a:pt x="56476" y="247650"/>
                  </a:lnTo>
                  <a:lnTo>
                    <a:pt x="60083" y="246380"/>
                  </a:lnTo>
                  <a:lnTo>
                    <a:pt x="65900" y="245110"/>
                  </a:lnTo>
                  <a:lnTo>
                    <a:pt x="72402" y="243840"/>
                  </a:lnTo>
                  <a:lnTo>
                    <a:pt x="86677" y="241300"/>
                  </a:lnTo>
                  <a:lnTo>
                    <a:pt x="91605" y="240030"/>
                  </a:lnTo>
                  <a:lnTo>
                    <a:pt x="96862" y="238760"/>
                  </a:lnTo>
                  <a:lnTo>
                    <a:pt x="101460" y="238760"/>
                  </a:lnTo>
                  <a:lnTo>
                    <a:pt x="106375" y="237490"/>
                  </a:lnTo>
                  <a:lnTo>
                    <a:pt x="110642" y="237490"/>
                  </a:lnTo>
                  <a:lnTo>
                    <a:pt x="122466" y="236220"/>
                  </a:lnTo>
                  <a:lnTo>
                    <a:pt x="144462" y="236220"/>
                  </a:lnTo>
                  <a:lnTo>
                    <a:pt x="196011" y="240030"/>
                  </a:lnTo>
                  <a:lnTo>
                    <a:pt x="365417" y="240030"/>
                  </a:lnTo>
                  <a:lnTo>
                    <a:pt x="377571" y="236220"/>
                  </a:lnTo>
                  <a:lnTo>
                    <a:pt x="403961" y="238760"/>
                  </a:lnTo>
                  <a:lnTo>
                    <a:pt x="461314" y="238760"/>
                  </a:lnTo>
                  <a:lnTo>
                    <a:pt x="489191" y="241300"/>
                  </a:lnTo>
                  <a:lnTo>
                    <a:pt x="489851" y="237490"/>
                  </a:lnTo>
                  <a:lnTo>
                    <a:pt x="500024" y="237490"/>
                  </a:lnTo>
                  <a:lnTo>
                    <a:pt x="499376" y="240030"/>
                  </a:lnTo>
                  <a:lnTo>
                    <a:pt x="501675" y="240030"/>
                  </a:lnTo>
                  <a:lnTo>
                    <a:pt x="558241" y="241300"/>
                  </a:lnTo>
                  <a:lnTo>
                    <a:pt x="670547" y="241300"/>
                  </a:lnTo>
                  <a:lnTo>
                    <a:pt x="724801" y="242570"/>
                  </a:lnTo>
                  <a:lnTo>
                    <a:pt x="776795" y="246380"/>
                  </a:lnTo>
                  <a:lnTo>
                    <a:pt x="785495" y="247650"/>
                  </a:lnTo>
                  <a:lnTo>
                    <a:pt x="797077" y="247650"/>
                  </a:lnTo>
                  <a:lnTo>
                    <a:pt x="808291" y="248920"/>
                  </a:lnTo>
                  <a:lnTo>
                    <a:pt x="815873" y="250190"/>
                  </a:lnTo>
                  <a:lnTo>
                    <a:pt x="857897" y="247650"/>
                  </a:lnTo>
                  <a:lnTo>
                    <a:pt x="899922" y="250190"/>
                  </a:lnTo>
                  <a:lnTo>
                    <a:pt x="938580" y="250190"/>
                  </a:lnTo>
                  <a:lnTo>
                    <a:pt x="953338" y="252730"/>
                  </a:lnTo>
                  <a:lnTo>
                    <a:pt x="967549" y="254000"/>
                  </a:lnTo>
                  <a:lnTo>
                    <a:pt x="966571" y="254000"/>
                  </a:lnTo>
                  <a:lnTo>
                    <a:pt x="1018082" y="256540"/>
                  </a:lnTo>
                  <a:lnTo>
                    <a:pt x="1169314" y="260350"/>
                  </a:lnTo>
                  <a:lnTo>
                    <a:pt x="1219796" y="262890"/>
                  </a:lnTo>
                  <a:lnTo>
                    <a:pt x="1270914" y="266700"/>
                  </a:lnTo>
                  <a:lnTo>
                    <a:pt x="1308214" y="271780"/>
                  </a:lnTo>
                  <a:lnTo>
                    <a:pt x="1327746" y="271780"/>
                  </a:lnTo>
                  <a:lnTo>
                    <a:pt x="1347736" y="273050"/>
                  </a:lnTo>
                  <a:lnTo>
                    <a:pt x="1357884" y="273050"/>
                  </a:lnTo>
                  <a:lnTo>
                    <a:pt x="1368094" y="274320"/>
                  </a:lnTo>
                  <a:lnTo>
                    <a:pt x="1378305" y="274320"/>
                  </a:lnTo>
                  <a:lnTo>
                    <a:pt x="1395349" y="275590"/>
                  </a:lnTo>
                  <a:lnTo>
                    <a:pt x="1419313" y="276860"/>
                  </a:lnTo>
                  <a:lnTo>
                    <a:pt x="1424571" y="278130"/>
                  </a:lnTo>
                  <a:lnTo>
                    <a:pt x="1434084" y="279400"/>
                  </a:lnTo>
                  <a:lnTo>
                    <a:pt x="1441259" y="280670"/>
                  </a:lnTo>
                  <a:lnTo>
                    <a:pt x="1453832" y="281940"/>
                  </a:lnTo>
                  <a:lnTo>
                    <a:pt x="1470888" y="283210"/>
                  </a:lnTo>
                  <a:lnTo>
                    <a:pt x="1564627" y="288290"/>
                  </a:lnTo>
                  <a:lnTo>
                    <a:pt x="1589379" y="290830"/>
                  </a:lnTo>
                  <a:close/>
                </a:path>
              </a:pathLst>
            </a:custGeom>
            <a:solidFill>
              <a:srgbClr val="007E6D"/>
            </a:solidFill>
          </p:spPr>
          <p:txBody>
            <a:bodyPr wrap="square" lIns="0" tIns="0" rIns="0" bIns="0" rtlCol="0"/>
            <a:lstStyle/>
            <a:p>
              <a:endParaRPr/>
            </a:p>
          </p:txBody>
        </p:sp>
        <p:sp>
          <p:nvSpPr>
            <p:cNvPr id="15" name="object 20">
              <a:extLst>
                <a:ext uri="{FF2B5EF4-FFF2-40B4-BE49-F238E27FC236}">
                  <a16:creationId xmlns:a16="http://schemas.microsoft.com/office/drawing/2014/main" id="{DD83C7CF-282A-4B37-ADBD-19E98D9FCA9F}"/>
                </a:ext>
              </a:extLst>
            </p:cNvPr>
            <p:cNvSpPr/>
            <p:nvPr/>
          </p:nvSpPr>
          <p:spPr>
            <a:xfrm>
              <a:off x="9157425" y="3645742"/>
              <a:ext cx="256085" cy="220692"/>
            </a:xfrm>
            <a:prstGeom prst="rect">
              <a:avLst/>
            </a:prstGeom>
            <a:blipFill>
              <a:blip r:embed="rId3" cstate="print"/>
              <a:stretch>
                <a:fillRect/>
              </a:stretch>
            </a:blipFill>
          </p:spPr>
          <p:txBody>
            <a:bodyPr wrap="square" lIns="0" tIns="0" rIns="0" bIns="0" rtlCol="0"/>
            <a:lstStyle/>
            <a:p>
              <a:endParaRPr/>
            </a:p>
          </p:txBody>
        </p:sp>
      </p:grpSp>
      <p:pic>
        <p:nvPicPr>
          <p:cNvPr id="18" name="Picture 17">
            <a:extLst>
              <a:ext uri="{FF2B5EF4-FFF2-40B4-BE49-F238E27FC236}">
                <a16:creationId xmlns:a16="http://schemas.microsoft.com/office/drawing/2014/main" id="{85DC705B-7557-4775-9DA6-C46D13384E5B}"/>
              </a:ext>
            </a:extLst>
          </p:cNvPr>
          <p:cNvPicPr>
            <a:picLocks noChangeAspect="1"/>
          </p:cNvPicPr>
          <p:nvPr/>
        </p:nvPicPr>
        <p:blipFill>
          <a:blip r:embed="rId4"/>
          <a:stretch>
            <a:fillRect/>
          </a:stretch>
        </p:blipFill>
        <p:spPr>
          <a:xfrm>
            <a:off x="522975" y="2442096"/>
            <a:ext cx="4866960" cy="3460949"/>
          </a:xfrm>
          <a:prstGeom prst="rect">
            <a:avLst/>
          </a:prstGeom>
        </p:spPr>
      </p:pic>
      <p:pic>
        <p:nvPicPr>
          <p:cNvPr id="20" name="Picture 19">
            <a:extLst>
              <a:ext uri="{FF2B5EF4-FFF2-40B4-BE49-F238E27FC236}">
                <a16:creationId xmlns:a16="http://schemas.microsoft.com/office/drawing/2014/main" id="{4CB3FC6F-2C6D-4A9E-BD9D-FECE22E260B0}"/>
              </a:ext>
            </a:extLst>
          </p:cNvPr>
          <p:cNvPicPr>
            <a:picLocks noChangeAspect="1"/>
          </p:cNvPicPr>
          <p:nvPr/>
        </p:nvPicPr>
        <p:blipFill>
          <a:blip r:embed="rId5"/>
          <a:stretch>
            <a:fillRect/>
          </a:stretch>
        </p:blipFill>
        <p:spPr>
          <a:xfrm>
            <a:off x="6778612" y="2442096"/>
            <a:ext cx="4866960" cy="3460949"/>
          </a:xfrm>
          <a:prstGeom prst="rect">
            <a:avLst/>
          </a:prstGeom>
        </p:spPr>
      </p:pic>
    </p:spTree>
    <p:extLst>
      <p:ext uri="{BB962C8B-B14F-4D97-AF65-F5344CB8AC3E}">
        <p14:creationId xmlns:p14="http://schemas.microsoft.com/office/powerpoint/2010/main" val="1612718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0DA07-1CC0-4E9D-A395-D0080CDEED88}"/>
              </a:ext>
            </a:extLst>
          </p:cNvPr>
          <p:cNvPicPr>
            <a:picLocks noChangeAspect="1"/>
          </p:cNvPicPr>
          <p:nvPr/>
        </p:nvPicPr>
        <p:blipFill>
          <a:blip r:embed="rId2"/>
          <a:stretch>
            <a:fillRect/>
          </a:stretch>
        </p:blipFill>
        <p:spPr>
          <a:xfrm>
            <a:off x="510407" y="388324"/>
            <a:ext cx="5252795" cy="494674"/>
          </a:xfrm>
          <a:prstGeom prst="rect">
            <a:avLst/>
          </a:prstGeom>
        </p:spPr>
      </p:pic>
      <p:sp>
        <p:nvSpPr>
          <p:cNvPr id="5" name="TextBox 4">
            <a:extLst>
              <a:ext uri="{FF2B5EF4-FFF2-40B4-BE49-F238E27FC236}">
                <a16:creationId xmlns:a16="http://schemas.microsoft.com/office/drawing/2014/main" id="{02A5183D-C8BB-475C-9973-F54BF91E8CD2}"/>
              </a:ext>
            </a:extLst>
          </p:cNvPr>
          <p:cNvSpPr txBox="1"/>
          <p:nvPr/>
        </p:nvSpPr>
        <p:spPr>
          <a:xfrm>
            <a:off x="510407" y="1112622"/>
            <a:ext cx="10828420" cy="375552"/>
          </a:xfrm>
          <a:prstGeom prst="rect">
            <a:avLst/>
          </a:prstGeom>
          <a:noFill/>
        </p:spPr>
        <p:txBody>
          <a:bodyPr wrap="square">
            <a:spAutoFit/>
          </a:bodyPr>
          <a:lstStyle/>
          <a:p>
            <a:pPr marL="342900" lvl="0" indent="-342900">
              <a:lnSpc>
                <a:spcPct val="107000"/>
              </a:lnSpc>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Website view changes</a:t>
            </a:r>
          </a:p>
        </p:txBody>
      </p:sp>
      <p:sp>
        <p:nvSpPr>
          <p:cNvPr id="7" name="TextBox 6">
            <a:extLst>
              <a:ext uri="{FF2B5EF4-FFF2-40B4-BE49-F238E27FC236}">
                <a16:creationId xmlns:a16="http://schemas.microsoft.com/office/drawing/2014/main" id="{3785BDC2-3C85-4DEE-9B34-481B5D41D64B}"/>
              </a:ext>
            </a:extLst>
          </p:cNvPr>
          <p:cNvSpPr txBox="1"/>
          <p:nvPr/>
        </p:nvSpPr>
        <p:spPr>
          <a:xfrm>
            <a:off x="1941982" y="1760092"/>
            <a:ext cx="2328050" cy="400110"/>
          </a:xfrm>
          <a:prstGeom prst="rect">
            <a:avLst/>
          </a:prstGeom>
          <a:noFill/>
        </p:spPr>
        <p:txBody>
          <a:bodyPr wrap="square">
            <a:spAutoFit/>
          </a:bodyPr>
          <a:lstStyle/>
          <a:p>
            <a:r>
              <a:rPr lang="en-US" sz="2000" u="sng" dirty="0">
                <a:solidFill>
                  <a:schemeClr val="accent1">
                    <a:lumMod val="50000"/>
                  </a:schemeClr>
                </a:solidFill>
              </a:rPr>
              <a:t>Prior To Changes</a:t>
            </a:r>
          </a:p>
        </p:txBody>
      </p:sp>
      <p:sp>
        <p:nvSpPr>
          <p:cNvPr id="8" name="TextBox 7">
            <a:extLst>
              <a:ext uri="{FF2B5EF4-FFF2-40B4-BE49-F238E27FC236}">
                <a16:creationId xmlns:a16="http://schemas.microsoft.com/office/drawing/2014/main" id="{881460EF-D71D-4717-8694-943AEEB19630}"/>
              </a:ext>
            </a:extLst>
          </p:cNvPr>
          <p:cNvSpPr txBox="1"/>
          <p:nvPr/>
        </p:nvSpPr>
        <p:spPr>
          <a:xfrm>
            <a:off x="8566990" y="1836842"/>
            <a:ext cx="2328050" cy="400110"/>
          </a:xfrm>
          <a:prstGeom prst="rect">
            <a:avLst/>
          </a:prstGeom>
          <a:noFill/>
        </p:spPr>
        <p:txBody>
          <a:bodyPr wrap="square">
            <a:spAutoFit/>
          </a:bodyPr>
          <a:lstStyle/>
          <a:p>
            <a:r>
              <a:rPr lang="en-US" sz="2000" u="sng" dirty="0">
                <a:solidFill>
                  <a:schemeClr val="accent1">
                    <a:lumMod val="50000"/>
                  </a:schemeClr>
                </a:solidFill>
              </a:rPr>
              <a:t>After Changes</a:t>
            </a:r>
          </a:p>
        </p:txBody>
      </p:sp>
      <p:grpSp>
        <p:nvGrpSpPr>
          <p:cNvPr id="13" name="object 18">
            <a:extLst>
              <a:ext uri="{FF2B5EF4-FFF2-40B4-BE49-F238E27FC236}">
                <a16:creationId xmlns:a16="http://schemas.microsoft.com/office/drawing/2014/main" id="{72D7D07A-9959-4B9D-B1A9-ED2AA457C1E2}"/>
              </a:ext>
            </a:extLst>
          </p:cNvPr>
          <p:cNvGrpSpPr/>
          <p:nvPr/>
        </p:nvGrpSpPr>
        <p:grpSpPr>
          <a:xfrm rot="21034848">
            <a:off x="5659653" y="3930317"/>
            <a:ext cx="884841" cy="375553"/>
            <a:chOff x="7803781" y="3382397"/>
            <a:chExt cx="1609725" cy="484505"/>
          </a:xfrm>
        </p:grpSpPr>
        <p:sp>
          <p:nvSpPr>
            <p:cNvPr id="14" name="object 19">
              <a:extLst>
                <a:ext uri="{FF2B5EF4-FFF2-40B4-BE49-F238E27FC236}">
                  <a16:creationId xmlns:a16="http://schemas.microsoft.com/office/drawing/2014/main" id="{B4AFDEAE-9481-44E7-BF77-ED0D1DBC27B6}"/>
                </a:ext>
              </a:extLst>
            </p:cNvPr>
            <p:cNvSpPr/>
            <p:nvPr/>
          </p:nvSpPr>
          <p:spPr>
            <a:xfrm>
              <a:off x="7803769" y="3382402"/>
              <a:ext cx="1589405" cy="290830"/>
            </a:xfrm>
            <a:custGeom>
              <a:avLst/>
              <a:gdLst/>
              <a:ahLst/>
              <a:cxnLst/>
              <a:rect l="l" t="t" r="r" b="b"/>
              <a:pathLst>
                <a:path w="1589404" h="290829">
                  <a:moveTo>
                    <a:pt x="152666" y="190500"/>
                  </a:moveTo>
                  <a:lnTo>
                    <a:pt x="148729" y="189230"/>
                  </a:lnTo>
                  <a:lnTo>
                    <a:pt x="150863" y="190500"/>
                  </a:lnTo>
                  <a:lnTo>
                    <a:pt x="152666" y="190500"/>
                  </a:lnTo>
                  <a:close/>
                </a:path>
                <a:path w="1589404" h="290829">
                  <a:moveTo>
                    <a:pt x="903198" y="200660"/>
                  </a:moveTo>
                  <a:lnTo>
                    <a:pt x="902868" y="200660"/>
                  </a:lnTo>
                  <a:lnTo>
                    <a:pt x="902792" y="200977"/>
                  </a:lnTo>
                  <a:lnTo>
                    <a:pt x="903198" y="200660"/>
                  </a:lnTo>
                  <a:close/>
                </a:path>
                <a:path w="1589404" h="290829">
                  <a:moveTo>
                    <a:pt x="1150416" y="201930"/>
                  </a:moveTo>
                  <a:lnTo>
                    <a:pt x="1144511" y="204470"/>
                  </a:lnTo>
                  <a:lnTo>
                    <a:pt x="1144689" y="204698"/>
                  </a:lnTo>
                  <a:lnTo>
                    <a:pt x="1150416" y="201930"/>
                  </a:lnTo>
                  <a:close/>
                </a:path>
                <a:path w="1589404" h="290829">
                  <a:moveTo>
                    <a:pt x="1362189" y="46189"/>
                  </a:moveTo>
                  <a:lnTo>
                    <a:pt x="1360551" y="45859"/>
                  </a:lnTo>
                  <a:lnTo>
                    <a:pt x="1361859" y="47498"/>
                  </a:lnTo>
                  <a:lnTo>
                    <a:pt x="1362189" y="47167"/>
                  </a:lnTo>
                  <a:lnTo>
                    <a:pt x="1362189" y="46189"/>
                  </a:lnTo>
                  <a:close/>
                </a:path>
                <a:path w="1589404" h="290829">
                  <a:moveTo>
                    <a:pt x="1364818" y="58420"/>
                  </a:moveTo>
                  <a:lnTo>
                    <a:pt x="1364157" y="57150"/>
                  </a:lnTo>
                  <a:lnTo>
                    <a:pt x="1364488" y="58420"/>
                  </a:lnTo>
                  <a:lnTo>
                    <a:pt x="1364818" y="58420"/>
                  </a:lnTo>
                  <a:close/>
                </a:path>
                <a:path w="1589404" h="290829">
                  <a:moveTo>
                    <a:pt x="1387132" y="222250"/>
                  </a:moveTo>
                  <a:lnTo>
                    <a:pt x="1381887" y="223520"/>
                  </a:lnTo>
                  <a:lnTo>
                    <a:pt x="1383245" y="224028"/>
                  </a:lnTo>
                  <a:lnTo>
                    <a:pt x="1387132" y="222250"/>
                  </a:lnTo>
                  <a:close/>
                </a:path>
                <a:path w="1589404" h="290829">
                  <a:moveTo>
                    <a:pt x="1399438" y="228371"/>
                  </a:moveTo>
                  <a:lnTo>
                    <a:pt x="1395768" y="228193"/>
                  </a:lnTo>
                  <a:lnTo>
                    <a:pt x="1397647" y="228600"/>
                  </a:lnTo>
                  <a:lnTo>
                    <a:pt x="1399438" y="228371"/>
                  </a:lnTo>
                  <a:close/>
                </a:path>
                <a:path w="1589404" h="290829">
                  <a:moveTo>
                    <a:pt x="1400924" y="70091"/>
                  </a:moveTo>
                  <a:lnTo>
                    <a:pt x="1400276" y="69761"/>
                  </a:lnTo>
                  <a:lnTo>
                    <a:pt x="1399616" y="70421"/>
                  </a:lnTo>
                  <a:lnTo>
                    <a:pt x="1399946" y="70751"/>
                  </a:lnTo>
                  <a:lnTo>
                    <a:pt x="1400924" y="70091"/>
                  </a:lnTo>
                  <a:close/>
                </a:path>
                <a:path w="1589404" h="290829">
                  <a:moveTo>
                    <a:pt x="1416685" y="228600"/>
                  </a:moveTo>
                  <a:lnTo>
                    <a:pt x="1407820" y="227330"/>
                  </a:lnTo>
                  <a:lnTo>
                    <a:pt x="1399438" y="228371"/>
                  </a:lnTo>
                  <a:lnTo>
                    <a:pt x="1404010" y="228600"/>
                  </a:lnTo>
                  <a:lnTo>
                    <a:pt x="1416354" y="229870"/>
                  </a:lnTo>
                  <a:lnTo>
                    <a:pt x="1416685" y="228600"/>
                  </a:lnTo>
                  <a:close/>
                </a:path>
                <a:path w="1589404" h="290829">
                  <a:moveTo>
                    <a:pt x="1442948" y="205740"/>
                  </a:moveTo>
                  <a:lnTo>
                    <a:pt x="1440319" y="200660"/>
                  </a:lnTo>
                  <a:lnTo>
                    <a:pt x="1439341" y="200660"/>
                  </a:lnTo>
                  <a:lnTo>
                    <a:pt x="1442948" y="205740"/>
                  </a:lnTo>
                  <a:close/>
                </a:path>
                <a:path w="1589404" h="290829">
                  <a:moveTo>
                    <a:pt x="1472171" y="239763"/>
                  </a:moveTo>
                  <a:lnTo>
                    <a:pt x="1466596" y="237464"/>
                  </a:lnTo>
                  <a:lnTo>
                    <a:pt x="1471510" y="239763"/>
                  </a:lnTo>
                  <a:lnTo>
                    <a:pt x="1472171" y="239763"/>
                  </a:lnTo>
                  <a:close/>
                </a:path>
                <a:path w="1589404" h="290829">
                  <a:moveTo>
                    <a:pt x="1589379" y="290830"/>
                  </a:moveTo>
                  <a:lnTo>
                    <a:pt x="1549120" y="250190"/>
                  </a:lnTo>
                  <a:lnTo>
                    <a:pt x="1547812" y="248920"/>
                  </a:lnTo>
                  <a:lnTo>
                    <a:pt x="1538693" y="240030"/>
                  </a:lnTo>
                  <a:lnTo>
                    <a:pt x="1529562" y="231140"/>
                  </a:lnTo>
                  <a:lnTo>
                    <a:pt x="1520431" y="222250"/>
                  </a:lnTo>
                  <a:lnTo>
                    <a:pt x="1514563" y="217170"/>
                  </a:lnTo>
                  <a:lnTo>
                    <a:pt x="1510919" y="213360"/>
                  </a:lnTo>
                  <a:lnTo>
                    <a:pt x="1514195" y="218440"/>
                  </a:lnTo>
                  <a:lnTo>
                    <a:pt x="1517484" y="222250"/>
                  </a:lnTo>
                  <a:lnTo>
                    <a:pt x="1520431" y="227330"/>
                  </a:lnTo>
                  <a:lnTo>
                    <a:pt x="1523390" y="231140"/>
                  </a:lnTo>
                  <a:lnTo>
                    <a:pt x="1512887" y="220980"/>
                  </a:lnTo>
                  <a:lnTo>
                    <a:pt x="1507972" y="215900"/>
                  </a:lnTo>
                  <a:lnTo>
                    <a:pt x="1503362" y="212090"/>
                  </a:lnTo>
                  <a:lnTo>
                    <a:pt x="1497774" y="205740"/>
                  </a:lnTo>
                  <a:lnTo>
                    <a:pt x="1492529" y="199390"/>
                  </a:lnTo>
                  <a:lnTo>
                    <a:pt x="1487601" y="194310"/>
                  </a:lnTo>
                  <a:lnTo>
                    <a:pt x="1485303" y="190500"/>
                  </a:lnTo>
                  <a:lnTo>
                    <a:pt x="1482674" y="187960"/>
                  </a:lnTo>
                  <a:lnTo>
                    <a:pt x="1480375" y="185420"/>
                  </a:lnTo>
                  <a:lnTo>
                    <a:pt x="1478737" y="184150"/>
                  </a:lnTo>
                  <a:lnTo>
                    <a:pt x="1477429" y="181610"/>
                  </a:lnTo>
                  <a:lnTo>
                    <a:pt x="1475778" y="180340"/>
                  </a:lnTo>
                  <a:lnTo>
                    <a:pt x="1473479" y="177800"/>
                  </a:lnTo>
                  <a:lnTo>
                    <a:pt x="1471510" y="173990"/>
                  </a:lnTo>
                  <a:lnTo>
                    <a:pt x="1469212" y="171450"/>
                  </a:lnTo>
                  <a:lnTo>
                    <a:pt x="1463306" y="163830"/>
                  </a:lnTo>
                  <a:lnTo>
                    <a:pt x="1455420" y="153670"/>
                  </a:lnTo>
                  <a:lnTo>
                    <a:pt x="1449451" y="146050"/>
                  </a:lnTo>
                  <a:lnTo>
                    <a:pt x="1441640" y="137160"/>
                  </a:lnTo>
                  <a:lnTo>
                    <a:pt x="1443278" y="137160"/>
                  </a:lnTo>
                  <a:lnTo>
                    <a:pt x="1442300" y="135890"/>
                  </a:lnTo>
                  <a:lnTo>
                    <a:pt x="1439341" y="134620"/>
                  </a:lnTo>
                  <a:lnTo>
                    <a:pt x="1431455" y="125730"/>
                  </a:lnTo>
                  <a:lnTo>
                    <a:pt x="1428178" y="120650"/>
                  </a:lnTo>
                  <a:lnTo>
                    <a:pt x="1424241" y="113030"/>
                  </a:lnTo>
                  <a:lnTo>
                    <a:pt x="1421168" y="107950"/>
                  </a:lnTo>
                  <a:lnTo>
                    <a:pt x="1417878" y="100330"/>
                  </a:lnTo>
                  <a:lnTo>
                    <a:pt x="1414399" y="92710"/>
                  </a:lnTo>
                  <a:lnTo>
                    <a:pt x="1412328" y="87630"/>
                  </a:lnTo>
                  <a:lnTo>
                    <a:pt x="1410779" y="83820"/>
                  </a:lnTo>
                  <a:lnTo>
                    <a:pt x="1411109" y="82550"/>
                  </a:lnTo>
                  <a:lnTo>
                    <a:pt x="1410119" y="81280"/>
                  </a:lnTo>
                  <a:lnTo>
                    <a:pt x="1409458" y="81280"/>
                  </a:lnTo>
                  <a:lnTo>
                    <a:pt x="1408150" y="77470"/>
                  </a:lnTo>
                  <a:lnTo>
                    <a:pt x="1410119" y="85090"/>
                  </a:lnTo>
                  <a:lnTo>
                    <a:pt x="1411109" y="87630"/>
                  </a:lnTo>
                  <a:lnTo>
                    <a:pt x="1407160" y="82550"/>
                  </a:lnTo>
                  <a:lnTo>
                    <a:pt x="1402892" y="78740"/>
                  </a:lnTo>
                  <a:lnTo>
                    <a:pt x="1398955" y="73660"/>
                  </a:lnTo>
                  <a:lnTo>
                    <a:pt x="1398625" y="71120"/>
                  </a:lnTo>
                  <a:lnTo>
                    <a:pt x="1398955" y="69850"/>
                  </a:lnTo>
                  <a:lnTo>
                    <a:pt x="1399286" y="69850"/>
                  </a:lnTo>
                  <a:lnTo>
                    <a:pt x="1396657" y="66040"/>
                  </a:lnTo>
                  <a:lnTo>
                    <a:pt x="1392059" y="58420"/>
                  </a:lnTo>
                  <a:lnTo>
                    <a:pt x="1389430" y="54610"/>
                  </a:lnTo>
                  <a:lnTo>
                    <a:pt x="1388783" y="48260"/>
                  </a:lnTo>
                  <a:lnTo>
                    <a:pt x="1385862" y="45720"/>
                  </a:lnTo>
                  <a:lnTo>
                    <a:pt x="1382953" y="44450"/>
                  </a:lnTo>
                  <a:lnTo>
                    <a:pt x="1379918" y="40640"/>
                  </a:lnTo>
                  <a:lnTo>
                    <a:pt x="1379372" y="39370"/>
                  </a:lnTo>
                  <a:lnTo>
                    <a:pt x="1376629" y="33020"/>
                  </a:lnTo>
                  <a:lnTo>
                    <a:pt x="1375981" y="39370"/>
                  </a:lnTo>
                  <a:lnTo>
                    <a:pt x="1372031" y="29210"/>
                  </a:lnTo>
                  <a:lnTo>
                    <a:pt x="1371549" y="27978"/>
                  </a:lnTo>
                  <a:lnTo>
                    <a:pt x="1372031" y="28829"/>
                  </a:lnTo>
                  <a:lnTo>
                    <a:pt x="1373352" y="31115"/>
                  </a:lnTo>
                  <a:lnTo>
                    <a:pt x="1372692" y="27190"/>
                  </a:lnTo>
                  <a:lnTo>
                    <a:pt x="1372031" y="25222"/>
                  </a:lnTo>
                  <a:lnTo>
                    <a:pt x="1370723" y="22275"/>
                  </a:lnTo>
                  <a:lnTo>
                    <a:pt x="1370393" y="23583"/>
                  </a:lnTo>
                  <a:lnTo>
                    <a:pt x="1370393" y="25882"/>
                  </a:lnTo>
                  <a:lnTo>
                    <a:pt x="1370977" y="26949"/>
                  </a:lnTo>
                  <a:lnTo>
                    <a:pt x="1370393" y="29210"/>
                  </a:lnTo>
                  <a:lnTo>
                    <a:pt x="1370393" y="26670"/>
                  </a:lnTo>
                  <a:lnTo>
                    <a:pt x="1370063" y="25400"/>
                  </a:lnTo>
                  <a:lnTo>
                    <a:pt x="1366012" y="19050"/>
                  </a:lnTo>
                  <a:lnTo>
                    <a:pt x="1361325" y="10160"/>
                  </a:lnTo>
                  <a:lnTo>
                    <a:pt x="1356817" y="3810"/>
                  </a:lnTo>
                  <a:lnTo>
                    <a:pt x="1353324" y="0"/>
                  </a:lnTo>
                  <a:lnTo>
                    <a:pt x="1355623" y="7620"/>
                  </a:lnTo>
                  <a:lnTo>
                    <a:pt x="1357591" y="19050"/>
                  </a:lnTo>
                  <a:lnTo>
                    <a:pt x="1359344" y="26670"/>
                  </a:lnTo>
                  <a:lnTo>
                    <a:pt x="1360995" y="34290"/>
                  </a:lnTo>
                  <a:lnTo>
                    <a:pt x="1362341" y="40640"/>
                  </a:lnTo>
                  <a:lnTo>
                    <a:pt x="1363167" y="45720"/>
                  </a:lnTo>
                  <a:lnTo>
                    <a:pt x="1360652" y="40640"/>
                  </a:lnTo>
                  <a:lnTo>
                    <a:pt x="1360220" y="40640"/>
                  </a:lnTo>
                  <a:lnTo>
                    <a:pt x="1360766" y="43180"/>
                  </a:lnTo>
                  <a:lnTo>
                    <a:pt x="1361198" y="45720"/>
                  </a:lnTo>
                  <a:lnTo>
                    <a:pt x="1362519" y="45720"/>
                  </a:lnTo>
                  <a:lnTo>
                    <a:pt x="1365465" y="53340"/>
                  </a:lnTo>
                  <a:lnTo>
                    <a:pt x="1363497" y="54610"/>
                  </a:lnTo>
                  <a:lnTo>
                    <a:pt x="1364157" y="57150"/>
                  </a:lnTo>
                  <a:lnTo>
                    <a:pt x="1366126" y="57150"/>
                  </a:lnTo>
                  <a:lnTo>
                    <a:pt x="1367116" y="58420"/>
                  </a:lnTo>
                  <a:lnTo>
                    <a:pt x="1366786" y="58420"/>
                  </a:lnTo>
                  <a:lnTo>
                    <a:pt x="1368755" y="60960"/>
                  </a:lnTo>
                  <a:lnTo>
                    <a:pt x="1371053" y="66040"/>
                  </a:lnTo>
                  <a:lnTo>
                    <a:pt x="1372362" y="68580"/>
                  </a:lnTo>
                  <a:lnTo>
                    <a:pt x="1370723" y="69850"/>
                  </a:lnTo>
                  <a:lnTo>
                    <a:pt x="1373682" y="71120"/>
                  </a:lnTo>
                  <a:lnTo>
                    <a:pt x="1377289" y="80010"/>
                  </a:lnTo>
                  <a:lnTo>
                    <a:pt x="1384515" y="100330"/>
                  </a:lnTo>
                  <a:lnTo>
                    <a:pt x="1387792" y="110490"/>
                  </a:lnTo>
                  <a:lnTo>
                    <a:pt x="1390091" y="114300"/>
                  </a:lnTo>
                  <a:lnTo>
                    <a:pt x="1392720" y="119380"/>
                  </a:lnTo>
                  <a:lnTo>
                    <a:pt x="1396619" y="125730"/>
                  </a:lnTo>
                  <a:lnTo>
                    <a:pt x="1400937" y="130810"/>
                  </a:lnTo>
                  <a:lnTo>
                    <a:pt x="1404861" y="137160"/>
                  </a:lnTo>
                  <a:lnTo>
                    <a:pt x="1408823" y="144780"/>
                  </a:lnTo>
                  <a:lnTo>
                    <a:pt x="1409458" y="147320"/>
                  </a:lnTo>
                  <a:lnTo>
                    <a:pt x="1409115" y="149860"/>
                  </a:lnTo>
                  <a:lnTo>
                    <a:pt x="1410119" y="152400"/>
                  </a:lnTo>
                  <a:lnTo>
                    <a:pt x="1412341" y="156210"/>
                  </a:lnTo>
                  <a:lnTo>
                    <a:pt x="1412621" y="154940"/>
                  </a:lnTo>
                  <a:lnTo>
                    <a:pt x="1412481" y="153670"/>
                  </a:lnTo>
                  <a:lnTo>
                    <a:pt x="1413408" y="153670"/>
                  </a:lnTo>
                  <a:lnTo>
                    <a:pt x="1414716" y="156210"/>
                  </a:lnTo>
                  <a:lnTo>
                    <a:pt x="1415707" y="158750"/>
                  </a:lnTo>
                  <a:lnTo>
                    <a:pt x="1417015" y="161290"/>
                  </a:lnTo>
                  <a:lnTo>
                    <a:pt x="1418005" y="163830"/>
                  </a:lnTo>
                  <a:lnTo>
                    <a:pt x="1413725" y="158750"/>
                  </a:lnTo>
                  <a:lnTo>
                    <a:pt x="1415046" y="162560"/>
                  </a:lnTo>
                  <a:lnTo>
                    <a:pt x="1415046" y="163830"/>
                  </a:lnTo>
                  <a:lnTo>
                    <a:pt x="1415161" y="164045"/>
                  </a:lnTo>
                  <a:lnTo>
                    <a:pt x="1413078" y="161480"/>
                  </a:lnTo>
                  <a:lnTo>
                    <a:pt x="1412087" y="160502"/>
                  </a:lnTo>
                  <a:lnTo>
                    <a:pt x="1415707" y="166395"/>
                  </a:lnTo>
                  <a:lnTo>
                    <a:pt x="1416024" y="166395"/>
                  </a:lnTo>
                  <a:lnTo>
                    <a:pt x="1416024" y="165519"/>
                  </a:lnTo>
                  <a:lnTo>
                    <a:pt x="1418005" y="168910"/>
                  </a:lnTo>
                  <a:lnTo>
                    <a:pt x="1421282" y="173990"/>
                  </a:lnTo>
                  <a:lnTo>
                    <a:pt x="1424241" y="179070"/>
                  </a:lnTo>
                  <a:lnTo>
                    <a:pt x="1427518" y="184150"/>
                  </a:lnTo>
                  <a:lnTo>
                    <a:pt x="1430477" y="187960"/>
                  </a:lnTo>
                  <a:lnTo>
                    <a:pt x="1433106" y="187960"/>
                  </a:lnTo>
                  <a:lnTo>
                    <a:pt x="1440319" y="200660"/>
                  </a:lnTo>
                  <a:lnTo>
                    <a:pt x="1440649" y="199390"/>
                  </a:lnTo>
                  <a:lnTo>
                    <a:pt x="1442948" y="205740"/>
                  </a:lnTo>
                  <a:lnTo>
                    <a:pt x="1442618" y="201930"/>
                  </a:lnTo>
                  <a:lnTo>
                    <a:pt x="1441640" y="199390"/>
                  </a:lnTo>
                  <a:lnTo>
                    <a:pt x="1444599" y="203200"/>
                  </a:lnTo>
                  <a:lnTo>
                    <a:pt x="1445247" y="203200"/>
                  </a:lnTo>
                  <a:lnTo>
                    <a:pt x="1445577" y="204470"/>
                  </a:lnTo>
                  <a:lnTo>
                    <a:pt x="1446568" y="205740"/>
                  </a:lnTo>
                  <a:lnTo>
                    <a:pt x="1446885" y="205740"/>
                  </a:lnTo>
                  <a:lnTo>
                    <a:pt x="1447546" y="207010"/>
                  </a:lnTo>
                  <a:lnTo>
                    <a:pt x="1447876" y="207010"/>
                  </a:lnTo>
                  <a:lnTo>
                    <a:pt x="1448866" y="209550"/>
                  </a:lnTo>
                  <a:lnTo>
                    <a:pt x="1450835" y="213360"/>
                  </a:lnTo>
                  <a:lnTo>
                    <a:pt x="1452473" y="218440"/>
                  </a:lnTo>
                  <a:lnTo>
                    <a:pt x="1452803" y="219710"/>
                  </a:lnTo>
                  <a:lnTo>
                    <a:pt x="1456410" y="220980"/>
                  </a:lnTo>
                  <a:lnTo>
                    <a:pt x="1457731" y="220980"/>
                  </a:lnTo>
                  <a:lnTo>
                    <a:pt x="1460347" y="222250"/>
                  </a:lnTo>
                  <a:lnTo>
                    <a:pt x="1464945" y="222250"/>
                  </a:lnTo>
                  <a:lnTo>
                    <a:pt x="1466913" y="223520"/>
                  </a:lnTo>
                  <a:lnTo>
                    <a:pt x="1469872" y="224790"/>
                  </a:lnTo>
                  <a:lnTo>
                    <a:pt x="1469212" y="226060"/>
                  </a:lnTo>
                  <a:lnTo>
                    <a:pt x="1474470" y="229870"/>
                  </a:lnTo>
                  <a:lnTo>
                    <a:pt x="1474470" y="231140"/>
                  </a:lnTo>
                  <a:lnTo>
                    <a:pt x="1471841" y="229870"/>
                  </a:lnTo>
                  <a:lnTo>
                    <a:pt x="1471180" y="229870"/>
                  </a:lnTo>
                  <a:lnTo>
                    <a:pt x="1475130" y="233680"/>
                  </a:lnTo>
                  <a:lnTo>
                    <a:pt x="1478076" y="236220"/>
                  </a:lnTo>
                  <a:lnTo>
                    <a:pt x="1480375" y="238760"/>
                  </a:lnTo>
                  <a:lnTo>
                    <a:pt x="1482344" y="240030"/>
                  </a:lnTo>
                  <a:lnTo>
                    <a:pt x="1478737" y="238760"/>
                  </a:lnTo>
                  <a:lnTo>
                    <a:pt x="1471510" y="238760"/>
                  </a:lnTo>
                  <a:lnTo>
                    <a:pt x="1477759" y="241300"/>
                  </a:lnTo>
                  <a:lnTo>
                    <a:pt x="1492199" y="246380"/>
                  </a:lnTo>
                  <a:lnTo>
                    <a:pt x="1500073" y="248920"/>
                  </a:lnTo>
                  <a:lnTo>
                    <a:pt x="1493837" y="247650"/>
                  </a:lnTo>
                  <a:lnTo>
                    <a:pt x="1485303" y="245110"/>
                  </a:lnTo>
                  <a:lnTo>
                    <a:pt x="1477759" y="243840"/>
                  </a:lnTo>
                  <a:lnTo>
                    <a:pt x="1471510" y="242570"/>
                  </a:lnTo>
                  <a:lnTo>
                    <a:pt x="1467243" y="242570"/>
                  </a:lnTo>
                  <a:lnTo>
                    <a:pt x="1468894" y="243840"/>
                  </a:lnTo>
                  <a:lnTo>
                    <a:pt x="1466596" y="242570"/>
                  </a:lnTo>
                  <a:lnTo>
                    <a:pt x="1464297" y="242570"/>
                  </a:lnTo>
                  <a:lnTo>
                    <a:pt x="1462328" y="241300"/>
                  </a:lnTo>
                  <a:lnTo>
                    <a:pt x="1460030" y="240030"/>
                  </a:lnTo>
                  <a:lnTo>
                    <a:pt x="1454772" y="238760"/>
                  </a:lnTo>
                  <a:lnTo>
                    <a:pt x="1452143" y="238760"/>
                  </a:lnTo>
                  <a:lnTo>
                    <a:pt x="1450505" y="237490"/>
                  </a:lnTo>
                  <a:lnTo>
                    <a:pt x="1448866" y="237490"/>
                  </a:lnTo>
                  <a:lnTo>
                    <a:pt x="1448206" y="238760"/>
                  </a:lnTo>
                  <a:lnTo>
                    <a:pt x="1447876" y="240030"/>
                  </a:lnTo>
                  <a:lnTo>
                    <a:pt x="1448866" y="241300"/>
                  </a:lnTo>
                  <a:lnTo>
                    <a:pt x="1445247" y="240030"/>
                  </a:lnTo>
                  <a:lnTo>
                    <a:pt x="1438351" y="237490"/>
                  </a:lnTo>
                  <a:lnTo>
                    <a:pt x="1436712" y="236220"/>
                  </a:lnTo>
                  <a:lnTo>
                    <a:pt x="1442948" y="236220"/>
                  </a:lnTo>
                  <a:lnTo>
                    <a:pt x="1439341" y="234950"/>
                  </a:lnTo>
                  <a:lnTo>
                    <a:pt x="1437043" y="234950"/>
                  </a:lnTo>
                  <a:lnTo>
                    <a:pt x="1434744" y="233680"/>
                  </a:lnTo>
                  <a:lnTo>
                    <a:pt x="1432775" y="232410"/>
                  </a:lnTo>
                  <a:lnTo>
                    <a:pt x="1430807" y="232410"/>
                  </a:lnTo>
                  <a:lnTo>
                    <a:pt x="1428838" y="231140"/>
                  </a:lnTo>
                  <a:lnTo>
                    <a:pt x="1428838" y="232232"/>
                  </a:lnTo>
                  <a:lnTo>
                    <a:pt x="1427518" y="232232"/>
                  </a:lnTo>
                  <a:lnTo>
                    <a:pt x="1426870" y="231902"/>
                  </a:lnTo>
                  <a:lnTo>
                    <a:pt x="1424241" y="231571"/>
                  </a:lnTo>
                  <a:lnTo>
                    <a:pt x="1421282" y="231571"/>
                  </a:lnTo>
                  <a:lnTo>
                    <a:pt x="1417675" y="231241"/>
                  </a:lnTo>
                  <a:lnTo>
                    <a:pt x="1417015" y="233210"/>
                  </a:lnTo>
                  <a:lnTo>
                    <a:pt x="1427187" y="233210"/>
                  </a:lnTo>
                  <a:lnTo>
                    <a:pt x="1427187" y="233680"/>
                  </a:lnTo>
                  <a:lnTo>
                    <a:pt x="1417345" y="233680"/>
                  </a:lnTo>
                  <a:lnTo>
                    <a:pt x="1410169" y="232410"/>
                  </a:lnTo>
                  <a:lnTo>
                    <a:pt x="1394345" y="232410"/>
                  </a:lnTo>
                  <a:lnTo>
                    <a:pt x="1383855" y="229870"/>
                  </a:lnTo>
                  <a:lnTo>
                    <a:pt x="1379588" y="232410"/>
                  </a:lnTo>
                  <a:lnTo>
                    <a:pt x="1367764" y="229870"/>
                  </a:lnTo>
                  <a:lnTo>
                    <a:pt x="1367764" y="227330"/>
                  </a:lnTo>
                  <a:lnTo>
                    <a:pt x="1378089" y="227330"/>
                  </a:lnTo>
                  <a:lnTo>
                    <a:pt x="1395768" y="228193"/>
                  </a:lnTo>
                  <a:lnTo>
                    <a:pt x="1391729" y="227330"/>
                  </a:lnTo>
                  <a:lnTo>
                    <a:pt x="1388783" y="226060"/>
                  </a:lnTo>
                  <a:lnTo>
                    <a:pt x="1385328" y="224790"/>
                  </a:lnTo>
                  <a:lnTo>
                    <a:pt x="1383245" y="224028"/>
                  </a:lnTo>
                  <a:lnTo>
                    <a:pt x="1381556" y="224790"/>
                  </a:lnTo>
                  <a:lnTo>
                    <a:pt x="1363941" y="223520"/>
                  </a:lnTo>
                  <a:lnTo>
                    <a:pt x="1339316" y="220980"/>
                  </a:lnTo>
                  <a:lnTo>
                    <a:pt x="1321142" y="218440"/>
                  </a:lnTo>
                  <a:lnTo>
                    <a:pt x="1323771" y="219710"/>
                  </a:lnTo>
                  <a:lnTo>
                    <a:pt x="1317536" y="219710"/>
                  </a:lnTo>
                  <a:lnTo>
                    <a:pt x="1311300" y="220980"/>
                  </a:lnTo>
                  <a:lnTo>
                    <a:pt x="1309979" y="218440"/>
                  </a:lnTo>
                  <a:lnTo>
                    <a:pt x="1282738" y="215900"/>
                  </a:lnTo>
                  <a:lnTo>
                    <a:pt x="1276642" y="214630"/>
                  </a:lnTo>
                  <a:lnTo>
                    <a:pt x="1270558" y="213360"/>
                  </a:lnTo>
                  <a:lnTo>
                    <a:pt x="1260411" y="210820"/>
                  </a:lnTo>
                  <a:lnTo>
                    <a:pt x="1257452" y="213360"/>
                  </a:lnTo>
                  <a:lnTo>
                    <a:pt x="1253515" y="213360"/>
                  </a:lnTo>
                  <a:lnTo>
                    <a:pt x="1247927" y="208280"/>
                  </a:lnTo>
                  <a:lnTo>
                    <a:pt x="1245628" y="212090"/>
                  </a:lnTo>
                  <a:lnTo>
                    <a:pt x="1237094" y="213360"/>
                  </a:lnTo>
                  <a:lnTo>
                    <a:pt x="1231849" y="212090"/>
                  </a:lnTo>
                  <a:lnTo>
                    <a:pt x="1228229" y="214630"/>
                  </a:lnTo>
                  <a:lnTo>
                    <a:pt x="1225283" y="213360"/>
                  </a:lnTo>
                  <a:lnTo>
                    <a:pt x="1222324" y="212090"/>
                  </a:lnTo>
                  <a:lnTo>
                    <a:pt x="1215059" y="212090"/>
                  </a:lnTo>
                  <a:lnTo>
                    <a:pt x="1213815" y="213360"/>
                  </a:lnTo>
                  <a:lnTo>
                    <a:pt x="1207554" y="212090"/>
                  </a:lnTo>
                  <a:lnTo>
                    <a:pt x="1203286" y="210820"/>
                  </a:lnTo>
                  <a:lnTo>
                    <a:pt x="1202296" y="215900"/>
                  </a:lnTo>
                  <a:lnTo>
                    <a:pt x="1195730" y="214630"/>
                  </a:lnTo>
                  <a:lnTo>
                    <a:pt x="1193546" y="213360"/>
                  </a:lnTo>
                  <a:lnTo>
                    <a:pt x="1189164" y="210820"/>
                  </a:lnTo>
                  <a:lnTo>
                    <a:pt x="1181506" y="209550"/>
                  </a:lnTo>
                  <a:lnTo>
                    <a:pt x="1175169" y="209550"/>
                  </a:lnTo>
                  <a:lnTo>
                    <a:pt x="1167790" y="210820"/>
                  </a:lnTo>
                  <a:lnTo>
                    <a:pt x="1156995" y="210820"/>
                  </a:lnTo>
                  <a:lnTo>
                    <a:pt x="1148448" y="209550"/>
                  </a:lnTo>
                  <a:lnTo>
                    <a:pt x="1145501" y="205740"/>
                  </a:lnTo>
                  <a:lnTo>
                    <a:pt x="1144943" y="205028"/>
                  </a:lnTo>
                  <a:lnTo>
                    <a:pt x="1146810" y="204470"/>
                  </a:lnTo>
                  <a:lnTo>
                    <a:pt x="1144714" y="204724"/>
                  </a:lnTo>
                  <a:lnTo>
                    <a:pt x="1136307" y="205740"/>
                  </a:lnTo>
                  <a:lnTo>
                    <a:pt x="1134668" y="204470"/>
                  </a:lnTo>
                  <a:lnTo>
                    <a:pt x="1135976" y="204470"/>
                  </a:lnTo>
                  <a:lnTo>
                    <a:pt x="1138275" y="203200"/>
                  </a:lnTo>
                  <a:lnTo>
                    <a:pt x="1129080" y="200660"/>
                  </a:lnTo>
                  <a:lnTo>
                    <a:pt x="1132687" y="204470"/>
                  </a:lnTo>
                  <a:lnTo>
                    <a:pt x="1125804" y="203200"/>
                  </a:lnTo>
                  <a:lnTo>
                    <a:pt x="1123505" y="205740"/>
                  </a:lnTo>
                  <a:lnTo>
                    <a:pt x="1121206" y="210820"/>
                  </a:lnTo>
                  <a:lnTo>
                    <a:pt x="1118908" y="210820"/>
                  </a:lnTo>
                  <a:lnTo>
                    <a:pt x="1121537" y="212090"/>
                  </a:lnTo>
                  <a:lnTo>
                    <a:pt x="1114310" y="213360"/>
                  </a:lnTo>
                  <a:lnTo>
                    <a:pt x="1106106" y="213360"/>
                  </a:lnTo>
                  <a:lnTo>
                    <a:pt x="1097559" y="212090"/>
                  </a:lnTo>
                  <a:lnTo>
                    <a:pt x="1097889" y="210820"/>
                  </a:lnTo>
                  <a:lnTo>
                    <a:pt x="1090015" y="212090"/>
                  </a:lnTo>
                  <a:lnTo>
                    <a:pt x="1089850" y="210820"/>
                  </a:lnTo>
                  <a:lnTo>
                    <a:pt x="1089685" y="209550"/>
                  </a:lnTo>
                  <a:lnTo>
                    <a:pt x="1076883" y="209550"/>
                  </a:lnTo>
                  <a:lnTo>
                    <a:pt x="1078522" y="210820"/>
                  </a:lnTo>
                  <a:lnTo>
                    <a:pt x="1065390" y="210820"/>
                  </a:lnTo>
                  <a:lnTo>
                    <a:pt x="1059802" y="209550"/>
                  </a:lnTo>
                  <a:lnTo>
                    <a:pt x="1060132" y="208280"/>
                  </a:lnTo>
                  <a:lnTo>
                    <a:pt x="1048626" y="207010"/>
                  </a:lnTo>
                  <a:lnTo>
                    <a:pt x="1037234" y="207010"/>
                  </a:lnTo>
                  <a:lnTo>
                    <a:pt x="1025232" y="208280"/>
                  </a:lnTo>
                  <a:lnTo>
                    <a:pt x="1011872" y="208280"/>
                  </a:lnTo>
                  <a:lnTo>
                    <a:pt x="1014501" y="205740"/>
                  </a:lnTo>
                  <a:lnTo>
                    <a:pt x="1008265" y="203200"/>
                  </a:lnTo>
                  <a:lnTo>
                    <a:pt x="1012532" y="209550"/>
                  </a:lnTo>
                  <a:lnTo>
                    <a:pt x="1004976" y="208280"/>
                  </a:lnTo>
                  <a:lnTo>
                    <a:pt x="1004646" y="204470"/>
                  </a:lnTo>
                  <a:lnTo>
                    <a:pt x="997750" y="208280"/>
                  </a:lnTo>
                  <a:lnTo>
                    <a:pt x="996937" y="205740"/>
                  </a:lnTo>
                  <a:lnTo>
                    <a:pt x="996111" y="203200"/>
                  </a:lnTo>
                  <a:lnTo>
                    <a:pt x="991514" y="201930"/>
                  </a:lnTo>
                  <a:lnTo>
                    <a:pt x="993482" y="205740"/>
                  </a:lnTo>
                  <a:lnTo>
                    <a:pt x="984948" y="204470"/>
                  </a:lnTo>
                  <a:lnTo>
                    <a:pt x="975436" y="203200"/>
                  </a:lnTo>
                  <a:lnTo>
                    <a:pt x="978052" y="200660"/>
                  </a:lnTo>
                  <a:lnTo>
                    <a:pt x="980681" y="198120"/>
                  </a:lnTo>
                  <a:lnTo>
                    <a:pt x="974115" y="200660"/>
                  </a:lnTo>
                  <a:lnTo>
                    <a:pt x="972807" y="196850"/>
                  </a:lnTo>
                  <a:lnTo>
                    <a:pt x="967879" y="200660"/>
                  </a:lnTo>
                  <a:lnTo>
                    <a:pt x="968209" y="196850"/>
                  </a:lnTo>
                  <a:lnTo>
                    <a:pt x="959675" y="198120"/>
                  </a:lnTo>
                  <a:lnTo>
                    <a:pt x="959015" y="196850"/>
                  </a:lnTo>
                  <a:lnTo>
                    <a:pt x="961313" y="196850"/>
                  </a:lnTo>
                  <a:lnTo>
                    <a:pt x="958354" y="195580"/>
                  </a:lnTo>
                  <a:lnTo>
                    <a:pt x="944245" y="199390"/>
                  </a:lnTo>
                  <a:lnTo>
                    <a:pt x="952779" y="198120"/>
                  </a:lnTo>
                  <a:lnTo>
                    <a:pt x="951458" y="201930"/>
                  </a:lnTo>
                  <a:lnTo>
                    <a:pt x="942594" y="205740"/>
                  </a:lnTo>
                  <a:lnTo>
                    <a:pt x="940625" y="203200"/>
                  </a:lnTo>
                  <a:lnTo>
                    <a:pt x="939647" y="201930"/>
                  </a:lnTo>
                  <a:lnTo>
                    <a:pt x="933411" y="201930"/>
                  </a:lnTo>
                  <a:lnTo>
                    <a:pt x="937679" y="200660"/>
                  </a:lnTo>
                  <a:lnTo>
                    <a:pt x="927493" y="201930"/>
                  </a:lnTo>
                  <a:lnTo>
                    <a:pt x="927163" y="199390"/>
                  </a:lnTo>
                  <a:lnTo>
                    <a:pt x="921258" y="198120"/>
                  </a:lnTo>
                  <a:lnTo>
                    <a:pt x="922896" y="199390"/>
                  </a:lnTo>
                  <a:lnTo>
                    <a:pt x="925525" y="200660"/>
                  </a:lnTo>
                  <a:lnTo>
                    <a:pt x="921588" y="201930"/>
                  </a:lnTo>
                  <a:lnTo>
                    <a:pt x="918629" y="201930"/>
                  </a:lnTo>
                  <a:lnTo>
                    <a:pt x="919949" y="199390"/>
                  </a:lnTo>
                  <a:lnTo>
                    <a:pt x="917321" y="199390"/>
                  </a:lnTo>
                  <a:lnTo>
                    <a:pt x="916660" y="201930"/>
                  </a:lnTo>
                  <a:lnTo>
                    <a:pt x="909116" y="203200"/>
                  </a:lnTo>
                  <a:lnTo>
                    <a:pt x="902550" y="201930"/>
                  </a:lnTo>
                  <a:lnTo>
                    <a:pt x="902792" y="200977"/>
                  </a:lnTo>
                  <a:lnTo>
                    <a:pt x="901560" y="201930"/>
                  </a:lnTo>
                  <a:lnTo>
                    <a:pt x="897623" y="201930"/>
                  </a:lnTo>
                  <a:lnTo>
                    <a:pt x="899591" y="198120"/>
                  </a:lnTo>
                  <a:lnTo>
                    <a:pt x="894003" y="200660"/>
                  </a:lnTo>
                  <a:lnTo>
                    <a:pt x="890397" y="200660"/>
                  </a:lnTo>
                  <a:lnTo>
                    <a:pt x="884821" y="201930"/>
                  </a:lnTo>
                  <a:lnTo>
                    <a:pt x="885139" y="200660"/>
                  </a:lnTo>
                  <a:lnTo>
                    <a:pt x="887437" y="199390"/>
                  </a:lnTo>
                  <a:lnTo>
                    <a:pt x="859205" y="198120"/>
                  </a:lnTo>
                  <a:lnTo>
                    <a:pt x="858875" y="194310"/>
                  </a:lnTo>
                  <a:lnTo>
                    <a:pt x="855929" y="198120"/>
                  </a:lnTo>
                  <a:lnTo>
                    <a:pt x="843445" y="193040"/>
                  </a:lnTo>
                  <a:lnTo>
                    <a:pt x="844105" y="198120"/>
                  </a:lnTo>
                  <a:lnTo>
                    <a:pt x="838657" y="196850"/>
                  </a:lnTo>
                  <a:lnTo>
                    <a:pt x="832040" y="196850"/>
                  </a:lnTo>
                  <a:lnTo>
                    <a:pt x="827024" y="195580"/>
                  </a:lnTo>
                  <a:lnTo>
                    <a:pt x="826376" y="193040"/>
                  </a:lnTo>
                  <a:lnTo>
                    <a:pt x="813612" y="193040"/>
                  </a:lnTo>
                  <a:lnTo>
                    <a:pt x="789813" y="195580"/>
                  </a:lnTo>
                  <a:lnTo>
                    <a:pt x="774827" y="194310"/>
                  </a:lnTo>
                  <a:lnTo>
                    <a:pt x="770699" y="193040"/>
                  </a:lnTo>
                  <a:lnTo>
                    <a:pt x="766559" y="191770"/>
                  </a:lnTo>
                  <a:lnTo>
                    <a:pt x="754964" y="190500"/>
                  </a:lnTo>
                  <a:lnTo>
                    <a:pt x="742137" y="189230"/>
                  </a:lnTo>
                  <a:lnTo>
                    <a:pt x="730173" y="189230"/>
                  </a:lnTo>
                  <a:lnTo>
                    <a:pt x="692340" y="190500"/>
                  </a:lnTo>
                  <a:lnTo>
                    <a:pt x="674217" y="191770"/>
                  </a:lnTo>
                  <a:lnTo>
                    <a:pt x="654011" y="191770"/>
                  </a:lnTo>
                  <a:lnTo>
                    <a:pt x="646785" y="190500"/>
                  </a:lnTo>
                  <a:lnTo>
                    <a:pt x="639559" y="189230"/>
                  </a:lnTo>
                  <a:lnTo>
                    <a:pt x="623316" y="189230"/>
                  </a:lnTo>
                  <a:lnTo>
                    <a:pt x="606831" y="190500"/>
                  </a:lnTo>
                  <a:lnTo>
                    <a:pt x="591629" y="189230"/>
                  </a:lnTo>
                  <a:lnTo>
                    <a:pt x="586371" y="191770"/>
                  </a:lnTo>
                  <a:lnTo>
                    <a:pt x="575906" y="189230"/>
                  </a:lnTo>
                  <a:lnTo>
                    <a:pt x="550545" y="189230"/>
                  </a:lnTo>
                  <a:lnTo>
                    <a:pt x="537133" y="187960"/>
                  </a:lnTo>
                  <a:lnTo>
                    <a:pt x="532866" y="189230"/>
                  </a:lnTo>
                  <a:lnTo>
                    <a:pt x="531545" y="189230"/>
                  </a:lnTo>
                  <a:lnTo>
                    <a:pt x="531876" y="191770"/>
                  </a:lnTo>
                  <a:lnTo>
                    <a:pt x="526948" y="190500"/>
                  </a:lnTo>
                  <a:lnTo>
                    <a:pt x="516775" y="191770"/>
                  </a:lnTo>
                  <a:lnTo>
                    <a:pt x="516991" y="190500"/>
                  </a:lnTo>
                  <a:lnTo>
                    <a:pt x="517207" y="189230"/>
                  </a:lnTo>
                  <a:lnTo>
                    <a:pt x="517436" y="187960"/>
                  </a:lnTo>
                  <a:lnTo>
                    <a:pt x="518744" y="187960"/>
                  </a:lnTo>
                  <a:lnTo>
                    <a:pt x="519404" y="184150"/>
                  </a:lnTo>
                  <a:lnTo>
                    <a:pt x="503643" y="189230"/>
                  </a:lnTo>
                  <a:lnTo>
                    <a:pt x="498055" y="186690"/>
                  </a:lnTo>
                  <a:lnTo>
                    <a:pt x="501015" y="189230"/>
                  </a:lnTo>
                  <a:lnTo>
                    <a:pt x="491490" y="189230"/>
                  </a:lnTo>
                  <a:lnTo>
                    <a:pt x="494118" y="187960"/>
                  </a:lnTo>
                  <a:lnTo>
                    <a:pt x="466725" y="190500"/>
                  </a:lnTo>
                  <a:lnTo>
                    <a:pt x="421398" y="187960"/>
                  </a:lnTo>
                  <a:lnTo>
                    <a:pt x="395300" y="190500"/>
                  </a:lnTo>
                  <a:lnTo>
                    <a:pt x="400545" y="186690"/>
                  </a:lnTo>
                  <a:lnTo>
                    <a:pt x="387743" y="193040"/>
                  </a:lnTo>
                  <a:lnTo>
                    <a:pt x="387096" y="187960"/>
                  </a:lnTo>
                  <a:lnTo>
                    <a:pt x="379984" y="186690"/>
                  </a:lnTo>
                  <a:lnTo>
                    <a:pt x="373341" y="186690"/>
                  </a:lnTo>
                  <a:lnTo>
                    <a:pt x="367004" y="189230"/>
                  </a:lnTo>
                  <a:lnTo>
                    <a:pt x="360819" y="190500"/>
                  </a:lnTo>
                  <a:lnTo>
                    <a:pt x="360172" y="191770"/>
                  </a:lnTo>
                  <a:lnTo>
                    <a:pt x="346049" y="190500"/>
                  </a:lnTo>
                  <a:lnTo>
                    <a:pt x="348183" y="189230"/>
                  </a:lnTo>
                  <a:lnTo>
                    <a:pt x="345147" y="190500"/>
                  </a:lnTo>
                  <a:lnTo>
                    <a:pt x="341985" y="191770"/>
                  </a:lnTo>
                  <a:lnTo>
                    <a:pt x="343750" y="190500"/>
                  </a:lnTo>
                  <a:lnTo>
                    <a:pt x="314540" y="189230"/>
                  </a:lnTo>
                  <a:lnTo>
                    <a:pt x="282638" y="187960"/>
                  </a:lnTo>
                  <a:lnTo>
                    <a:pt x="249707" y="189230"/>
                  </a:lnTo>
                  <a:lnTo>
                    <a:pt x="217347" y="187960"/>
                  </a:lnTo>
                  <a:lnTo>
                    <a:pt x="219316" y="189230"/>
                  </a:lnTo>
                  <a:lnTo>
                    <a:pt x="194106" y="189230"/>
                  </a:lnTo>
                  <a:lnTo>
                    <a:pt x="187147" y="187960"/>
                  </a:lnTo>
                  <a:lnTo>
                    <a:pt x="178943" y="186690"/>
                  </a:lnTo>
                  <a:lnTo>
                    <a:pt x="169418" y="191770"/>
                  </a:lnTo>
                  <a:lnTo>
                    <a:pt x="166128" y="191770"/>
                  </a:lnTo>
                  <a:lnTo>
                    <a:pt x="157264" y="194310"/>
                  </a:lnTo>
                  <a:lnTo>
                    <a:pt x="150863" y="190500"/>
                  </a:lnTo>
                  <a:lnTo>
                    <a:pt x="145376" y="190500"/>
                  </a:lnTo>
                  <a:lnTo>
                    <a:pt x="137934" y="193040"/>
                  </a:lnTo>
                  <a:lnTo>
                    <a:pt x="129819" y="194310"/>
                  </a:lnTo>
                  <a:lnTo>
                    <a:pt x="120497" y="194310"/>
                  </a:lnTo>
                  <a:lnTo>
                    <a:pt x="118198" y="191770"/>
                  </a:lnTo>
                  <a:lnTo>
                    <a:pt x="108673" y="193040"/>
                  </a:lnTo>
                  <a:lnTo>
                    <a:pt x="100139" y="195580"/>
                  </a:lnTo>
                  <a:lnTo>
                    <a:pt x="91274" y="198120"/>
                  </a:lnTo>
                  <a:lnTo>
                    <a:pt x="83400" y="199390"/>
                  </a:lnTo>
                  <a:lnTo>
                    <a:pt x="82740" y="196850"/>
                  </a:lnTo>
                  <a:lnTo>
                    <a:pt x="73875" y="196850"/>
                  </a:lnTo>
                  <a:lnTo>
                    <a:pt x="69608" y="198120"/>
                  </a:lnTo>
                  <a:lnTo>
                    <a:pt x="67310" y="198120"/>
                  </a:lnTo>
                  <a:lnTo>
                    <a:pt x="65341" y="199390"/>
                  </a:lnTo>
                  <a:lnTo>
                    <a:pt x="63042" y="199390"/>
                  </a:lnTo>
                  <a:lnTo>
                    <a:pt x="61074" y="200660"/>
                  </a:lnTo>
                  <a:lnTo>
                    <a:pt x="50050" y="203200"/>
                  </a:lnTo>
                  <a:lnTo>
                    <a:pt x="43510" y="205740"/>
                  </a:lnTo>
                  <a:lnTo>
                    <a:pt x="29895" y="208216"/>
                  </a:lnTo>
                  <a:lnTo>
                    <a:pt x="30213" y="207010"/>
                  </a:lnTo>
                  <a:lnTo>
                    <a:pt x="28244" y="209550"/>
                  </a:lnTo>
                  <a:lnTo>
                    <a:pt x="24955" y="212090"/>
                  </a:lnTo>
                  <a:lnTo>
                    <a:pt x="22009" y="214630"/>
                  </a:lnTo>
                  <a:lnTo>
                    <a:pt x="18059" y="217170"/>
                  </a:lnTo>
                  <a:lnTo>
                    <a:pt x="14122" y="220980"/>
                  </a:lnTo>
                  <a:lnTo>
                    <a:pt x="12153" y="222250"/>
                  </a:lnTo>
                  <a:lnTo>
                    <a:pt x="10515" y="224790"/>
                  </a:lnTo>
                  <a:lnTo>
                    <a:pt x="8547" y="226060"/>
                  </a:lnTo>
                  <a:lnTo>
                    <a:pt x="5257" y="229870"/>
                  </a:lnTo>
                  <a:lnTo>
                    <a:pt x="3949" y="231140"/>
                  </a:lnTo>
                  <a:lnTo>
                    <a:pt x="1651" y="234950"/>
                  </a:lnTo>
                  <a:lnTo>
                    <a:pt x="0" y="236220"/>
                  </a:lnTo>
                  <a:lnTo>
                    <a:pt x="8547" y="242570"/>
                  </a:lnTo>
                  <a:lnTo>
                    <a:pt x="16421" y="247650"/>
                  </a:lnTo>
                  <a:lnTo>
                    <a:pt x="28575" y="247650"/>
                  </a:lnTo>
                  <a:lnTo>
                    <a:pt x="32512" y="248920"/>
                  </a:lnTo>
                  <a:lnTo>
                    <a:pt x="40386" y="248920"/>
                  </a:lnTo>
                  <a:lnTo>
                    <a:pt x="43345" y="250190"/>
                  </a:lnTo>
                  <a:lnTo>
                    <a:pt x="49250" y="250190"/>
                  </a:lnTo>
                  <a:lnTo>
                    <a:pt x="51549" y="248920"/>
                  </a:lnTo>
                  <a:lnTo>
                    <a:pt x="56476" y="247650"/>
                  </a:lnTo>
                  <a:lnTo>
                    <a:pt x="60083" y="246380"/>
                  </a:lnTo>
                  <a:lnTo>
                    <a:pt x="65900" y="245110"/>
                  </a:lnTo>
                  <a:lnTo>
                    <a:pt x="72402" y="243840"/>
                  </a:lnTo>
                  <a:lnTo>
                    <a:pt x="86677" y="241300"/>
                  </a:lnTo>
                  <a:lnTo>
                    <a:pt x="91605" y="240030"/>
                  </a:lnTo>
                  <a:lnTo>
                    <a:pt x="96862" y="238760"/>
                  </a:lnTo>
                  <a:lnTo>
                    <a:pt x="101460" y="238760"/>
                  </a:lnTo>
                  <a:lnTo>
                    <a:pt x="106375" y="237490"/>
                  </a:lnTo>
                  <a:lnTo>
                    <a:pt x="110642" y="237490"/>
                  </a:lnTo>
                  <a:lnTo>
                    <a:pt x="122466" y="236220"/>
                  </a:lnTo>
                  <a:lnTo>
                    <a:pt x="144462" y="236220"/>
                  </a:lnTo>
                  <a:lnTo>
                    <a:pt x="196011" y="240030"/>
                  </a:lnTo>
                  <a:lnTo>
                    <a:pt x="365417" y="240030"/>
                  </a:lnTo>
                  <a:lnTo>
                    <a:pt x="377571" y="236220"/>
                  </a:lnTo>
                  <a:lnTo>
                    <a:pt x="403961" y="238760"/>
                  </a:lnTo>
                  <a:lnTo>
                    <a:pt x="461314" y="238760"/>
                  </a:lnTo>
                  <a:lnTo>
                    <a:pt x="489191" y="241300"/>
                  </a:lnTo>
                  <a:lnTo>
                    <a:pt x="489851" y="237490"/>
                  </a:lnTo>
                  <a:lnTo>
                    <a:pt x="500024" y="237490"/>
                  </a:lnTo>
                  <a:lnTo>
                    <a:pt x="499376" y="240030"/>
                  </a:lnTo>
                  <a:lnTo>
                    <a:pt x="501675" y="240030"/>
                  </a:lnTo>
                  <a:lnTo>
                    <a:pt x="558241" y="241300"/>
                  </a:lnTo>
                  <a:lnTo>
                    <a:pt x="670547" y="241300"/>
                  </a:lnTo>
                  <a:lnTo>
                    <a:pt x="724801" y="242570"/>
                  </a:lnTo>
                  <a:lnTo>
                    <a:pt x="776795" y="246380"/>
                  </a:lnTo>
                  <a:lnTo>
                    <a:pt x="785495" y="247650"/>
                  </a:lnTo>
                  <a:lnTo>
                    <a:pt x="797077" y="247650"/>
                  </a:lnTo>
                  <a:lnTo>
                    <a:pt x="808291" y="248920"/>
                  </a:lnTo>
                  <a:lnTo>
                    <a:pt x="815873" y="250190"/>
                  </a:lnTo>
                  <a:lnTo>
                    <a:pt x="857897" y="247650"/>
                  </a:lnTo>
                  <a:lnTo>
                    <a:pt x="899922" y="250190"/>
                  </a:lnTo>
                  <a:lnTo>
                    <a:pt x="938580" y="250190"/>
                  </a:lnTo>
                  <a:lnTo>
                    <a:pt x="953338" y="252730"/>
                  </a:lnTo>
                  <a:lnTo>
                    <a:pt x="967549" y="254000"/>
                  </a:lnTo>
                  <a:lnTo>
                    <a:pt x="966571" y="254000"/>
                  </a:lnTo>
                  <a:lnTo>
                    <a:pt x="1018082" y="256540"/>
                  </a:lnTo>
                  <a:lnTo>
                    <a:pt x="1169314" y="260350"/>
                  </a:lnTo>
                  <a:lnTo>
                    <a:pt x="1219796" y="262890"/>
                  </a:lnTo>
                  <a:lnTo>
                    <a:pt x="1270914" y="266700"/>
                  </a:lnTo>
                  <a:lnTo>
                    <a:pt x="1308214" y="271780"/>
                  </a:lnTo>
                  <a:lnTo>
                    <a:pt x="1327746" y="271780"/>
                  </a:lnTo>
                  <a:lnTo>
                    <a:pt x="1347736" y="273050"/>
                  </a:lnTo>
                  <a:lnTo>
                    <a:pt x="1357884" y="273050"/>
                  </a:lnTo>
                  <a:lnTo>
                    <a:pt x="1368094" y="274320"/>
                  </a:lnTo>
                  <a:lnTo>
                    <a:pt x="1378305" y="274320"/>
                  </a:lnTo>
                  <a:lnTo>
                    <a:pt x="1395349" y="275590"/>
                  </a:lnTo>
                  <a:lnTo>
                    <a:pt x="1419313" y="276860"/>
                  </a:lnTo>
                  <a:lnTo>
                    <a:pt x="1424571" y="278130"/>
                  </a:lnTo>
                  <a:lnTo>
                    <a:pt x="1434084" y="279400"/>
                  </a:lnTo>
                  <a:lnTo>
                    <a:pt x="1441259" y="280670"/>
                  </a:lnTo>
                  <a:lnTo>
                    <a:pt x="1453832" y="281940"/>
                  </a:lnTo>
                  <a:lnTo>
                    <a:pt x="1470888" y="283210"/>
                  </a:lnTo>
                  <a:lnTo>
                    <a:pt x="1564627" y="288290"/>
                  </a:lnTo>
                  <a:lnTo>
                    <a:pt x="1589379" y="290830"/>
                  </a:lnTo>
                  <a:close/>
                </a:path>
              </a:pathLst>
            </a:custGeom>
            <a:solidFill>
              <a:srgbClr val="007E6D"/>
            </a:solidFill>
          </p:spPr>
          <p:txBody>
            <a:bodyPr wrap="square" lIns="0" tIns="0" rIns="0" bIns="0" rtlCol="0"/>
            <a:lstStyle/>
            <a:p>
              <a:endParaRPr/>
            </a:p>
          </p:txBody>
        </p:sp>
        <p:sp>
          <p:nvSpPr>
            <p:cNvPr id="15" name="object 20">
              <a:extLst>
                <a:ext uri="{FF2B5EF4-FFF2-40B4-BE49-F238E27FC236}">
                  <a16:creationId xmlns:a16="http://schemas.microsoft.com/office/drawing/2014/main" id="{DD83C7CF-282A-4B37-ADBD-19E98D9FCA9F}"/>
                </a:ext>
              </a:extLst>
            </p:cNvPr>
            <p:cNvSpPr/>
            <p:nvPr/>
          </p:nvSpPr>
          <p:spPr>
            <a:xfrm>
              <a:off x="9157425" y="3645742"/>
              <a:ext cx="256085" cy="220692"/>
            </a:xfrm>
            <a:prstGeom prst="rect">
              <a:avLst/>
            </a:prstGeom>
            <a:blipFill>
              <a:blip r:embed="rId3" cstate="print"/>
              <a:stretch>
                <a:fillRect/>
              </a:stretch>
            </a:blipFill>
          </p:spPr>
          <p:txBody>
            <a:bodyPr wrap="square" lIns="0" tIns="0" rIns="0" bIns="0" rtlCol="0"/>
            <a:lstStyle/>
            <a:p>
              <a:endParaRPr/>
            </a:p>
          </p:txBody>
        </p:sp>
      </p:grpSp>
      <p:pic>
        <p:nvPicPr>
          <p:cNvPr id="4" name="Picture 3">
            <a:extLst>
              <a:ext uri="{FF2B5EF4-FFF2-40B4-BE49-F238E27FC236}">
                <a16:creationId xmlns:a16="http://schemas.microsoft.com/office/drawing/2014/main" id="{3BEF6FCD-6838-4330-9FCB-CACE6E5BD35B}"/>
              </a:ext>
            </a:extLst>
          </p:cNvPr>
          <p:cNvPicPr>
            <a:picLocks noChangeAspect="1"/>
          </p:cNvPicPr>
          <p:nvPr/>
        </p:nvPicPr>
        <p:blipFill>
          <a:blip r:embed="rId4"/>
          <a:stretch>
            <a:fillRect/>
          </a:stretch>
        </p:blipFill>
        <p:spPr>
          <a:xfrm>
            <a:off x="616842" y="2442096"/>
            <a:ext cx="4866960" cy="3460949"/>
          </a:xfrm>
          <a:prstGeom prst="rect">
            <a:avLst/>
          </a:prstGeom>
        </p:spPr>
      </p:pic>
      <p:pic>
        <p:nvPicPr>
          <p:cNvPr id="9" name="Picture 8">
            <a:extLst>
              <a:ext uri="{FF2B5EF4-FFF2-40B4-BE49-F238E27FC236}">
                <a16:creationId xmlns:a16="http://schemas.microsoft.com/office/drawing/2014/main" id="{F48A2809-9C66-418F-989A-6C2E867055C7}"/>
              </a:ext>
            </a:extLst>
          </p:cNvPr>
          <p:cNvPicPr>
            <a:picLocks noChangeAspect="1"/>
          </p:cNvPicPr>
          <p:nvPr/>
        </p:nvPicPr>
        <p:blipFill>
          <a:blip r:embed="rId5"/>
          <a:stretch>
            <a:fillRect/>
          </a:stretch>
        </p:blipFill>
        <p:spPr>
          <a:xfrm>
            <a:off x="6708200" y="2442096"/>
            <a:ext cx="4866960" cy="3460949"/>
          </a:xfrm>
          <a:prstGeom prst="rect">
            <a:avLst/>
          </a:prstGeom>
        </p:spPr>
      </p:pic>
    </p:spTree>
    <p:extLst>
      <p:ext uri="{BB962C8B-B14F-4D97-AF65-F5344CB8AC3E}">
        <p14:creationId xmlns:p14="http://schemas.microsoft.com/office/powerpoint/2010/main" val="1764745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0DA07-1CC0-4E9D-A395-D0080CDEED88}"/>
              </a:ext>
            </a:extLst>
          </p:cNvPr>
          <p:cNvPicPr>
            <a:picLocks noChangeAspect="1"/>
          </p:cNvPicPr>
          <p:nvPr/>
        </p:nvPicPr>
        <p:blipFill>
          <a:blip r:embed="rId2"/>
          <a:stretch>
            <a:fillRect/>
          </a:stretch>
        </p:blipFill>
        <p:spPr>
          <a:xfrm>
            <a:off x="624950" y="419019"/>
            <a:ext cx="5252795" cy="494674"/>
          </a:xfrm>
          <a:prstGeom prst="rect">
            <a:avLst/>
          </a:prstGeom>
        </p:spPr>
      </p:pic>
      <p:sp>
        <p:nvSpPr>
          <p:cNvPr id="5" name="TextBox 4">
            <a:extLst>
              <a:ext uri="{FF2B5EF4-FFF2-40B4-BE49-F238E27FC236}">
                <a16:creationId xmlns:a16="http://schemas.microsoft.com/office/drawing/2014/main" id="{02A5183D-C8BB-475C-9973-F54BF91E8CD2}"/>
              </a:ext>
            </a:extLst>
          </p:cNvPr>
          <p:cNvSpPr txBox="1"/>
          <p:nvPr/>
        </p:nvSpPr>
        <p:spPr>
          <a:xfrm>
            <a:off x="624950" y="1179396"/>
            <a:ext cx="10828420" cy="375552"/>
          </a:xfrm>
          <a:prstGeom prst="rect">
            <a:avLst/>
          </a:prstGeom>
          <a:noFill/>
        </p:spPr>
        <p:txBody>
          <a:bodyPr wrap="square">
            <a:spAutoFit/>
          </a:bodyPr>
          <a:lstStyle/>
          <a:p>
            <a:pPr marL="342900" lvl="0" indent="-342900">
              <a:lnSpc>
                <a:spcPct val="107000"/>
              </a:lnSpc>
              <a:buFont typeface="Wingdings" panose="05000000000000000000" pitchFamily="2" charset="2"/>
              <a:buChar char="ü"/>
            </a:pPr>
            <a:r>
              <a:rPr lang="en-US" dirty="0">
                <a:effectLst/>
                <a:latin typeface="Calibri" panose="020F0502020204030204" pitchFamily="34" charset="0"/>
                <a:ea typeface="Calibri" panose="020F0502020204030204" pitchFamily="34" charset="0"/>
                <a:cs typeface="Times New Roman" panose="02020603050405020304" pitchFamily="18" charset="0"/>
              </a:rPr>
              <a:t>Website view changes</a:t>
            </a:r>
          </a:p>
        </p:txBody>
      </p:sp>
      <p:sp>
        <p:nvSpPr>
          <p:cNvPr id="7" name="TextBox 6">
            <a:extLst>
              <a:ext uri="{FF2B5EF4-FFF2-40B4-BE49-F238E27FC236}">
                <a16:creationId xmlns:a16="http://schemas.microsoft.com/office/drawing/2014/main" id="{3785BDC2-3C85-4DEE-9B34-481B5D41D64B}"/>
              </a:ext>
            </a:extLst>
          </p:cNvPr>
          <p:cNvSpPr txBox="1"/>
          <p:nvPr/>
        </p:nvSpPr>
        <p:spPr>
          <a:xfrm>
            <a:off x="1941982" y="1760092"/>
            <a:ext cx="2328050" cy="400110"/>
          </a:xfrm>
          <a:prstGeom prst="rect">
            <a:avLst/>
          </a:prstGeom>
          <a:noFill/>
        </p:spPr>
        <p:txBody>
          <a:bodyPr wrap="square">
            <a:spAutoFit/>
          </a:bodyPr>
          <a:lstStyle/>
          <a:p>
            <a:r>
              <a:rPr lang="en-US" sz="2000" u="sng" dirty="0">
                <a:solidFill>
                  <a:schemeClr val="accent1">
                    <a:lumMod val="50000"/>
                  </a:schemeClr>
                </a:solidFill>
              </a:rPr>
              <a:t>Prior To Changes</a:t>
            </a:r>
          </a:p>
        </p:txBody>
      </p:sp>
      <p:sp>
        <p:nvSpPr>
          <p:cNvPr id="8" name="TextBox 7">
            <a:extLst>
              <a:ext uri="{FF2B5EF4-FFF2-40B4-BE49-F238E27FC236}">
                <a16:creationId xmlns:a16="http://schemas.microsoft.com/office/drawing/2014/main" id="{881460EF-D71D-4717-8694-943AEEB19630}"/>
              </a:ext>
            </a:extLst>
          </p:cNvPr>
          <p:cNvSpPr txBox="1"/>
          <p:nvPr/>
        </p:nvSpPr>
        <p:spPr>
          <a:xfrm>
            <a:off x="8566990" y="1836842"/>
            <a:ext cx="2328050" cy="400110"/>
          </a:xfrm>
          <a:prstGeom prst="rect">
            <a:avLst/>
          </a:prstGeom>
          <a:noFill/>
        </p:spPr>
        <p:txBody>
          <a:bodyPr wrap="square">
            <a:spAutoFit/>
          </a:bodyPr>
          <a:lstStyle/>
          <a:p>
            <a:r>
              <a:rPr lang="en-US" sz="2000" u="sng" dirty="0">
                <a:solidFill>
                  <a:schemeClr val="accent1">
                    <a:lumMod val="50000"/>
                  </a:schemeClr>
                </a:solidFill>
              </a:rPr>
              <a:t>After Changes</a:t>
            </a:r>
          </a:p>
        </p:txBody>
      </p:sp>
      <p:grpSp>
        <p:nvGrpSpPr>
          <p:cNvPr id="13" name="object 18">
            <a:extLst>
              <a:ext uri="{FF2B5EF4-FFF2-40B4-BE49-F238E27FC236}">
                <a16:creationId xmlns:a16="http://schemas.microsoft.com/office/drawing/2014/main" id="{72D7D07A-9959-4B9D-B1A9-ED2AA457C1E2}"/>
              </a:ext>
            </a:extLst>
          </p:cNvPr>
          <p:cNvGrpSpPr/>
          <p:nvPr/>
        </p:nvGrpSpPr>
        <p:grpSpPr>
          <a:xfrm rot="21034848">
            <a:off x="5659653" y="3930317"/>
            <a:ext cx="884841" cy="375553"/>
            <a:chOff x="7803781" y="3382397"/>
            <a:chExt cx="1609725" cy="484505"/>
          </a:xfrm>
        </p:grpSpPr>
        <p:sp>
          <p:nvSpPr>
            <p:cNvPr id="14" name="object 19">
              <a:extLst>
                <a:ext uri="{FF2B5EF4-FFF2-40B4-BE49-F238E27FC236}">
                  <a16:creationId xmlns:a16="http://schemas.microsoft.com/office/drawing/2014/main" id="{B4AFDEAE-9481-44E7-BF77-ED0D1DBC27B6}"/>
                </a:ext>
              </a:extLst>
            </p:cNvPr>
            <p:cNvSpPr/>
            <p:nvPr/>
          </p:nvSpPr>
          <p:spPr>
            <a:xfrm>
              <a:off x="7803769" y="3382402"/>
              <a:ext cx="1589405" cy="290830"/>
            </a:xfrm>
            <a:custGeom>
              <a:avLst/>
              <a:gdLst/>
              <a:ahLst/>
              <a:cxnLst/>
              <a:rect l="l" t="t" r="r" b="b"/>
              <a:pathLst>
                <a:path w="1589404" h="290829">
                  <a:moveTo>
                    <a:pt x="152666" y="190500"/>
                  </a:moveTo>
                  <a:lnTo>
                    <a:pt x="148729" y="189230"/>
                  </a:lnTo>
                  <a:lnTo>
                    <a:pt x="150863" y="190500"/>
                  </a:lnTo>
                  <a:lnTo>
                    <a:pt x="152666" y="190500"/>
                  </a:lnTo>
                  <a:close/>
                </a:path>
                <a:path w="1589404" h="290829">
                  <a:moveTo>
                    <a:pt x="903198" y="200660"/>
                  </a:moveTo>
                  <a:lnTo>
                    <a:pt x="902868" y="200660"/>
                  </a:lnTo>
                  <a:lnTo>
                    <a:pt x="902792" y="200977"/>
                  </a:lnTo>
                  <a:lnTo>
                    <a:pt x="903198" y="200660"/>
                  </a:lnTo>
                  <a:close/>
                </a:path>
                <a:path w="1589404" h="290829">
                  <a:moveTo>
                    <a:pt x="1150416" y="201930"/>
                  </a:moveTo>
                  <a:lnTo>
                    <a:pt x="1144511" y="204470"/>
                  </a:lnTo>
                  <a:lnTo>
                    <a:pt x="1144689" y="204698"/>
                  </a:lnTo>
                  <a:lnTo>
                    <a:pt x="1150416" y="201930"/>
                  </a:lnTo>
                  <a:close/>
                </a:path>
                <a:path w="1589404" h="290829">
                  <a:moveTo>
                    <a:pt x="1362189" y="46189"/>
                  </a:moveTo>
                  <a:lnTo>
                    <a:pt x="1360551" y="45859"/>
                  </a:lnTo>
                  <a:lnTo>
                    <a:pt x="1361859" y="47498"/>
                  </a:lnTo>
                  <a:lnTo>
                    <a:pt x="1362189" y="47167"/>
                  </a:lnTo>
                  <a:lnTo>
                    <a:pt x="1362189" y="46189"/>
                  </a:lnTo>
                  <a:close/>
                </a:path>
                <a:path w="1589404" h="290829">
                  <a:moveTo>
                    <a:pt x="1364818" y="58420"/>
                  </a:moveTo>
                  <a:lnTo>
                    <a:pt x="1364157" y="57150"/>
                  </a:lnTo>
                  <a:lnTo>
                    <a:pt x="1364488" y="58420"/>
                  </a:lnTo>
                  <a:lnTo>
                    <a:pt x="1364818" y="58420"/>
                  </a:lnTo>
                  <a:close/>
                </a:path>
                <a:path w="1589404" h="290829">
                  <a:moveTo>
                    <a:pt x="1387132" y="222250"/>
                  </a:moveTo>
                  <a:lnTo>
                    <a:pt x="1381887" y="223520"/>
                  </a:lnTo>
                  <a:lnTo>
                    <a:pt x="1383245" y="224028"/>
                  </a:lnTo>
                  <a:lnTo>
                    <a:pt x="1387132" y="222250"/>
                  </a:lnTo>
                  <a:close/>
                </a:path>
                <a:path w="1589404" h="290829">
                  <a:moveTo>
                    <a:pt x="1399438" y="228371"/>
                  </a:moveTo>
                  <a:lnTo>
                    <a:pt x="1395768" y="228193"/>
                  </a:lnTo>
                  <a:lnTo>
                    <a:pt x="1397647" y="228600"/>
                  </a:lnTo>
                  <a:lnTo>
                    <a:pt x="1399438" y="228371"/>
                  </a:lnTo>
                  <a:close/>
                </a:path>
                <a:path w="1589404" h="290829">
                  <a:moveTo>
                    <a:pt x="1400924" y="70091"/>
                  </a:moveTo>
                  <a:lnTo>
                    <a:pt x="1400276" y="69761"/>
                  </a:lnTo>
                  <a:lnTo>
                    <a:pt x="1399616" y="70421"/>
                  </a:lnTo>
                  <a:lnTo>
                    <a:pt x="1399946" y="70751"/>
                  </a:lnTo>
                  <a:lnTo>
                    <a:pt x="1400924" y="70091"/>
                  </a:lnTo>
                  <a:close/>
                </a:path>
                <a:path w="1589404" h="290829">
                  <a:moveTo>
                    <a:pt x="1416685" y="228600"/>
                  </a:moveTo>
                  <a:lnTo>
                    <a:pt x="1407820" y="227330"/>
                  </a:lnTo>
                  <a:lnTo>
                    <a:pt x="1399438" y="228371"/>
                  </a:lnTo>
                  <a:lnTo>
                    <a:pt x="1404010" y="228600"/>
                  </a:lnTo>
                  <a:lnTo>
                    <a:pt x="1416354" y="229870"/>
                  </a:lnTo>
                  <a:lnTo>
                    <a:pt x="1416685" y="228600"/>
                  </a:lnTo>
                  <a:close/>
                </a:path>
                <a:path w="1589404" h="290829">
                  <a:moveTo>
                    <a:pt x="1442948" y="205740"/>
                  </a:moveTo>
                  <a:lnTo>
                    <a:pt x="1440319" y="200660"/>
                  </a:lnTo>
                  <a:lnTo>
                    <a:pt x="1439341" y="200660"/>
                  </a:lnTo>
                  <a:lnTo>
                    <a:pt x="1442948" y="205740"/>
                  </a:lnTo>
                  <a:close/>
                </a:path>
                <a:path w="1589404" h="290829">
                  <a:moveTo>
                    <a:pt x="1472171" y="239763"/>
                  </a:moveTo>
                  <a:lnTo>
                    <a:pt x="1466596" y="237464"/>
                  </a:lnTo>
                  <a:lnTo>
                    <a:pt x="1471510" y="239763"/>
                  </a:lnTo>
                  <a:lnTo>
                    <a:pt x="1472171" y="239763"/>
                  </a:lnTo>
                  <a:close/>
                </a:path>
                <a:path w="1589404" h="290829">
                  <a:moveTo>
                    <a:pt x="1589379" y="290830"/>
                  </a:moveTo>
                  <a:lnTo>
                    <a:pt x="1549120" y="250190"/>
                  </a:lnTo>
                  <a:lnTo>
                    <a:pt x="1547812" y="248920"/>
                  </a:lnTo>
                  <a:lnTo>
                    <a:pt x="1538693" y="240030"/>
                  </a:lnTo>
                  <a:lnTo>
                    <a:pt x="1529562" y="231140"/>
                  </a:lnTo>
                  <a:lnTo>
                    <a:pt x="1520431" y="222250"/>
                  </a:lnTo>
                  <a:lnTo>
                    <a:pt x="1514563" y="217170"/>
                  </a:lnTo>
                  <a:lnTo>
                    <a:pt x="1510919" y="213360"/>
                  </a:lnTo>
                  <a:lnTo>
                    <a:pt x="1514195" y="218440"/>
                  </a:lnTo>
                  <a:lnTo>
                    <a:pt x="1517484" y="222250"/>
                  </a:lnTo>
                  <a:lnTo>
                    <a:pt x="1520431" y="227330"/>
                  </a:lnTo>
                  <a:lnTo>
                    <a:pt x="1523390" y="231140"/>
                  </a:lnTo>
                  <a:lnTo>
                    <a:pt x="1512887" y="220980"/>
                  </a:lnTo>
                  <a:lnTo>
                    <a:pt x="1507972" y="215900"/>
                  </a:lnTo>
                  <a:lnTo>
                    <a:pt x="1503362" y="212090"/>
                  </a:lnTo>
                  <a:lnTo>
                    <a:pt x="1497774" y="205740"/>
                  </a:lnTo>
                  <a:lnTo>
                    <a:pt x="1492529" y="199390"/>
                  </a:lnTo>
                  <a:lnTo>
                    <a:pt x="1487601" y="194310"/>
                  </a:lnTo>
                  <a:lnTo>
                    <a:pt x="1485303" y="190500"/>
                  </a:lnTo>
                  <a:lnTo>
                    <a:pt x="1482674" y="187960"/>
                  </a:lnTo>
                  <a:lnTo>
                    <a:pt x="1480375" y="185420"/>
                  </a:lnTo>
                  <a:lnTo>
                    <a:pt x="1478737" y="184150"/>
                  </a:lnTo>
                  <a:lnTo>
                    <a:pt x="1477429" y="181610"/>
                  </a:lnTo>
                  <a:lnTo>
                    <a:pt x="1475778" y="180340"/>
                  </a:lnTo>
                  <a:lnTo>
                    <a:pt x="1473479" y="177800"/>
                  </a:lnTo>
                  <a:lnTo>
                    <a:pt x="1471510" y="173990"/>
                  </a:lnTo>
                  <a:lnTo>
                    <a:pt x="1469212" y="171450"/>
                  </a:lnTo>
                  <a:lnTo>
                    <a:pt x="1463306" y="163830"/>
                  </a:lnTo>
                  <a:lnTo>
                    <a:pt x="1455420" y="153670"/>
                  </a:lnTo>
                  <a:lnTo>
                    <a:pt x="1449451" y="146050"/>
                  </a:lnTo>
                  <a:lnTo>
                    <a:pt x="1441640" y="137160"/>
                  </a:lnTo>
                  <a:lnTo>
                    <a:pt x="1443278" y="137160"/>
                  </a:lnTo>
                  <a:lnTo>
                    <a:pt x="1442300" y="135890"/>
                  </a:lnTo>
                  <a:lnTo>
                    <a:pt x="1439341" y="134620"/>
                  </a:lnTo>
                  <a:lnTo>
                    <a:pt x="1431455" y="125730"/>
                  </a:lnTo>
                  <a:lnTo>
                    <a:pt x="1428178" y="120650"/>
                  </a:lnTo>
                  <a:lnTo>
                    <a:pt x="1424241" y="113030"/>
                  </a:lnTo>
                  <a:lnTo>
                    <a:pt x="1421168" y="107950"/>
                  </a:lnTo>
                  <a:lnTo>
                    <a:pt x="1417878" y="100330"/>
                  </a:lnTo>
                  <a:lnTo>
                    <a:pt x="1414399" y="92710"/>
                  </a:lnTo>
                  <a:lnTo>
                    <a:pt x="1412328" y="87630"/>
                  </a:lnTo>
                  <a:lnTo>
                    <a:pt x="1410779" y="83820"/>
                  </a:lnTo>
                  <a:lnTo>
                    <a:pt x="1411109" y="82550"/>
                  </a:lnTo>
                  <a:lnTo>
                    <a:pt x="1410119" y="81280"/>
                  </a:lnTo>
                  <a:lnTo>
                    <a:pt x="1409458" y="81280"/>
                  </a:lnTo>
                  <a:lnTo>
                    <a:pt x="1408150" y="77470"/>
                  </a:lnTo>
                  <a:lnTo>
                    <a:pt x="1410119" y="85090"/>
                  </a:lnTo>
                  <a:lnTo>
                    <a:pt x="1411109" y="87630"/>
                  </a:lnTo>
                  <a:lnTo>
                    <a:pt x="1407160" y="82550"/>
                  </a:lnTo>
                  <a:lnTo>
                    <a:pt x="1402892" y="78740"/>
                  </a:lnTo>
                  <a:lnTo>
                    <a:pt x="1398955" y="73660"/>
                  </a:lnTo>
                  <a:lnTo>
                    <a:pt x="1398625" y="71120"/>
                  </a:lnTo>
                  <a:lnTo>
                    <a:pt x="1398955" y="69850"/>
                  </a:lnTo>
                  <a:lnTo>
                    <a:pt x="1399286" y="69850"/>
                  </a:lnTo>
                  <a:lnTo>
                    <a:pt x="1396657" y="66040"/>
                  </a:lnTo>
                  <a:lnTo>
                    <a:pt x="1392059" y="58420"/>
                  </a:lnTo>
                  <a:lnTo>
                    <a:pt x="1389430" y="54610"/>
                  </a:lnTo>
                  <a:lnTo>
                    <a:pt x="1388783" y="48260"/>
                  </a:lnTo>
                  <a:lnTo>
                    <a:pt x="1385862" y="45720"/>
                  </a:lnTo>
                  <a:lnTo>
                    <a:pt x="1382953" y="44450"/>
                  </a:lnTo>
                  <a:lnTo>
                    <a:pt x="1379918" y="40640"/>
                  </a:lnTo>
                  <a:lnTo>
                    <a:pt x="1379372" y="39370"/>
                  </a:lnTo>
                  <a:lnTo>
                    <a:pt x="1376629" y="33020"/>
                  </a:lnTo>
                  <a:lnTo>
                    <a:pt x="1375981" y="39370"/>
                  </a:lnTo>
                  <a:lnTo>
                    <a:pt x="1372031" y="29210"/>
                  </a:lnTo>
                  <a:lnTo>
                    <a:pt x="1371549" y="27978"/>
                  </a:lnTo>
                  <a:lnTo>
                    <a:pt x="1372031" y="28829"/>
                  </a:lnTo>
                  <a:lnTo>
                    <a:pt x="1373352" y="31115"/>
                  </a:lnTo>
                  <a:lnTo>
                    <a:pt x="1372692" y="27190"/>
                  </a:lnTo>
                  <a:lnTo>
                    <a:pt x="1372031" y="25222"/>
                  </a:lnTo>
                  <a:lnTo>
                    <a:pt x="1370723" y="22275"/>
                  </a:lnTo>
                  <a:lnTo>
                    <a:pt x="1370393" y="23583"/>
                  </a:lnTo>
                  <a:lnTo>
                    <a:pt x="1370393" y="25882"/>
                  </a:lnTo>
                  <a:lnTo>
                    <a:pt x="1370977" y="26949"/>
                  </a:lnTo>
                  <a:lnTo>
                    <a:pt x="1370393" y="29210"/>
                  </a:lnTo>
                  <a:lnTo>
                    <a:pt x="1370393" y="26670"/>
                  </a:lnTo>
                  <a:lnTo>
                    <a:pt x="1370063" y="25400"/>
                  </a:lnTo>
                  <a:lnTo>
                    <a:pt x="1366012" y="19050"/>
                  </a:lnTo>
                  <a:lnTo>
                    <a:pt x="1361325" y="10160"/>
                  </a:lnTo>
                  <a:lnTo>
                    <a:pt x="1356817" y="3810"/>
                  </a:lnTo>
                  <a:lnTo>
                    <a:pt x="1353324" y="0"/>
                  </a:lnTo>
                  <a:lnTo>
                    <a:pt x="1355623" y="7620"/>
                  </a:lnTo>
                  <a:lnTo>
                    <a:pt x="1357591" y="19050"/>
                  </a:lnTo>
                  <a:lnTo>
                    <a:pt x="1359344" y="26670"/>
                  </a:lnTo>
                  <a:lnTo>
                    <a:pt x="1360995" y="34290"/>
                  </a:lnTo>
                  <a:lnTo>
                    <a:pt x="1362341" y="40640"/>
                  </a:lnTo>
                  <a:lnTo>
                    <a:pt x="1363167" y="45720"/>
                  </a:lnTo>
                  <a:lnTo>
                    <a:pt x="1360652" y="40640"/>
                  </a:lnTo>
                  <a:lnTo>
                    <a:pt x="1360220" y="40640"/>
                  </a:lnTo>
                  <a:lnTo>
                    <a:pt x="1360766" y="43180"/>
                  </a:lnTo>
                  <a:lnTo>
                    <a:pt x="1361198" y="45720"/>
                  </a:lnTo>
                  <a:lnTo>
                    <a:pt x="1362519" y="45720"/>
                  </a:lnTo>
                  <a:lnTo>
                    <a:pt x="1365465" y="53340"/>
                  </a:lnTo>
                  <a:lnTo>
                    <a:pt x="1363497" y="54610"/>
                  </a:lnTo>
                  <a:lnTo>
                    <a:pt x="1364157" y="57150"/>
                  </a:lnTo>
                  <a:lnTo>
                    <a:pt x="1366126" y="57150"/>
                  </a:lnTo>
                  <a:lnTo>
                    <a:pt x="1367116" y="58420"/>
                  </a:lnTo>
                  <a:lnTo>
                    <a:pt x="1366786" y="58420"/>
                  </a:lnTo>
                  <a:lnTo>
                    <a:pt x="1368755" y="60960"/>
                  </a:lnTo>
                  <a:lnTo>
                    <a:pt x="1371053" y="66040"/>
                  </a:lnTo>
                  <a:lnTo>
                    <a:pt x="1372362" y="68580"/>
                  </a:lnTo>
                  <a:lnTo>
                    <a:pt x="1370723" y="69850"/>
                  </a:lnTo>
                  <a:lnTo>
                    <a:pt x="1373682" y="71120"/>
                  </a:lnTo>
                  <a:lnTo>
                    <a:pt x="1377289" y="80010"/>
                  </a:lnTo>
                  <a:lnTo>
                    <a:pt x="1384515" y="100330"/>
                  </a:lnTo>
                  <a:lnTo>
                    <a:pt x="1387792" y="110490"/>
                  </a:lnTo>
                  <a:lnTo>
                    <a:pt x="1390091" y="114300"/>
                  </a:lnTo>
                  <a:lnTo>
                    <a:pt x="1392720" y="119380"/>
                  </a:lnTo>
                  <a:lnTo>
                    <a:pt x="1396619" y="125730"/>
                  </a:lnTo>
                  <a:lnTo>
                    <a:pt x="1400937" y="130810"/>
                  </a:lnTo>
                  <a:lnTo>
                    <a:pt x="1404861" y="137160"/>
                  </a:lnTo>
                  <a:lnTo>
                    <a:pt x="1408823" y="144780"/>
                  </a:lnTo>
                  <a:lnTo>
                    <a:pt x="1409458" y="147320"/>
                  </a:lnTo>
                  <a:lnTo>
                    <a:pt x="1409115" y="149860"/>
                  </a:lnTo>
                  <a:lnTo>
                    <a:pt x="1410119" y="152400"/>
                  </a:lnTo>
                  <a:lnTo>
                    <a:pt x="1412341" y="156210"/>
                  </a:lnTo>
                  <a:lnTo>
                    <a:pt x="1412621" y="154940"/>
                  </a:lnTo>
                  <a:lnTo>
                    <a:pt x="1412481" y="153670"/>
                  </a:lnTo>
                  <a:lnTo>
                    <a:pt x="1413408" y="153670"/>
                  </a:lnTo>
                  <a:lnTo>
                    <a:pt x="1414716" y="156210"/>
                  </a:lnTo>
                  <a:lnTo>
                    <a:pt x="1415707" y="158750"/>
                  </a:lnTo>
                  <a:lnTo>
                    <a:pt x="1417015" y="161290"/>
                  </a:lnTo>
                  <a:lnTo>
                    <a:pt x="1418005" y="163830"/>
                  </a:lnTo>
                  <a:lnTo>
                    <a:pt x="1413725" y="158750"/>
                  </a:lnTo>
                  <a:lnTo>
                    <a:pt x="1415046" y="162560"/>
                  </a:lnTo>
                  <a:lnTo>
                    <a:pt x="1415046" y="163830"/>
                  </a:lnTo>
                  <a:lnTo>
                    <a:pt x="1415161" y="164045"/>
                  </a:lnTo>
                  <a:lnTo>
                    <a:pt x="1413078" y="161480"/>
                  </a:lnTo>
                  <a:lnTo>
                    <a:pt x="1412087" y="160502"/>
                  </a:lnTo>
                  <a:lnTo>
                    <a:pt x="1415707" y="166395"/>
                  </a:lnTo>
                  <a:lnTo>
                    <a:pt x="1416024" y="166395"/>
                  </a:lnTo>
                  <a:lnTo>
                    <a:pt x="1416024" y="165519"/>
                  </a:lnTo>
                  <a:lnTo>
                    <a:pt x="1418005" y="168910"/>
                  </a:lnTo>
                  <a:lnTo>
                    <a:pt x="1421282" y="173990"/>
                  </a:lnTo>
                  <a:lnTo>
                    <a:pt x="1424241" y="179070"/>
                  </a:lnTo>
                  <a:lnTo>
                    <a:pt x="1427518" y="184150"/>
                  </a:lnTo>
                  <a:lnTo>
                    <a:pt x="1430477" y="187960"/>
                  </a:lnTo>
                  <a:lnTo>
                    <a:pt x="1433106" y="187960"/>
                  </a:lnTo>
                  <a:lnTo>
                    <a:pt x="1440319" y="200660"/>
                  </a:lnTo>
                  <a:lnTo>
                    <a:pt x="1440649" y="199390"/>
                  </a:lnTo>
                  <a:lnTo>
                    <a:pt x="1442948" y="205740"/>
                  </a:lnTo>
                  <a:lnTo>
                    <a:pt x="1442618" y="201930"/>
                  </a:lnTo>
                  <a:lnTo>
                    <a:pt x="1441640" y="199390"/>
                  </a:lnTo>
                  <a:lnTo>
                    <a:pt x="1444599" y="203200"/>
                  </a:lnTo>
                  <a:lnTo>
                    <a:pt x="1445247" y="203200"/>
                  </a:lnTo>
                  <a:lnTo>
                    <a:pt x="1445577" y="204470"/>
                  </a:lnTo>
                  <a:lnTo>
                    <a:pt x="1446568" y="205740"/>
                  </a:lnTo>
                  <a:lnTo>
                    <a:pt x="1446885" y="205740"/>
                  </a:lnTo>
                  <a:lnTo>
                    <a:pt x="1447546" y="207010"/>
                  </a:lnTo>
                  <a:lnTo>
                    <a:pt x="1447876" y="207010"/>
                  </a:lnTo>
                  <a:lnTo>
                    <a:pt x="1448866" y="209550"/>
                  </a:lnTo>
                  <a:lnTo>
                    <a:pt x="1450835" y="213360"/>
                  </a:lnTo>
                  <a:lnTo>
                    <a:pt x="1452473" y="218440"/>
                  </a:lnTo>
                  <a:lnTo>
                    <a:pt x="1452803" y="219710"/>
                  </a:lnTo>
                  <a:lnTo>
                    <a:pt x="1456410" y="220980"/>
                  </a:lnTo>
                  <a:lnTo>
                    <a:pt x="1457731" y="220980"/>
                  </a:lnTo>
                  <a:lnTo>
                    <a:pt x="1460347" y="222250"/>
                  </a:lnTo>
                  <a:lnTo>
                    <a:pt x="1464945" y="222250"/>
                  </a:lnTo>
                  <a:lnTo>
                    <a:pt x="1466913" y="223520"/>
                  </a:lnTo>
                  <a:lnTo>
                    <a:pt x="1469872" y="224790"/>
                  </a:lnTo>
                  <a:lnTo>
                    <a:pt x="1469212" y="226060"/>
                  </a:lnTo>
                  <a:lnTo>
                    <a:pt x="1474470" y="229870"/>
                  </a:lnTo>
                  <a:lnTo>
                    <a:pt x="1474470" y="231140"/>
                  </a:lnTo>
                  <a:lnTo>
                    <a:pt x="1471841" y="229870"/>
                  </a:lnTo>
                  <a:lnTo>
                    <a:pt x="1471180" y="229870"/>
                  </a:lnTo>
                  <a:lnTo>
                    <a:pt x="1475130" y="233680"/>
                  </a:lnTo>
                  <a:lnTo>
                    <a:pt x="1478076" y="236220"/>
                  </a:lnTo>
                  <a:lnTo>
                    <a:pt x="1480375" y="238760"/>
                  </a:lnTo>
                  <a:lnTo>
                    <a:pt x="1482344" y="240030"/>
                  </a:lnTo>
                  <a:lnTo>
                    <a:pt x="1478737" y="238760"/>
                  </a:lnTo>
                  <a:lnTo>
                    <a:pt x="1471510" y="238760"/>
                  </a:lnTo>
                  <a:lnTo>
                    <a:pt x="1477759" y="241300"/>
                  </a:lnTo>
                  <a:lnTo>
                    <a:pt x="1492199" y="246380"/>
                  </a:lnTo>
                  <a:lnTo>
                    <a:pt x="1500073" y="248920"/>
                  </a:lnTo>
                  <a:lnTo>
                    <a:pt x="1493837" y="247650"/>
                  </a:lnTo>
                  <a:lnTo>
                    <a:pt x="1485303" y="245110"/>
                  </a:lnTo>
                  <a:lnTo>
                    <a:pt x="1477759" y="243840"/>
                  </a:lnTo>
                  <a:lnTo>
                    <a:pt x="1471510" y="242570"/>
                  </a:lnTo>
                  <a:lnTo>
                    <a:pt x="1467243" y="242570"/>
                  </a:lnTo>
                  <a:lnTo>
                    <a:pt x="1468894" y="243840"/>
                  </a:lnTo>
                  <a:lnTo>
                    <a:pt x="1466596" y="242570"/>
                  </a:lnTo>
                  <a:lnTo>
                    <a:pt x="1464297" y="242570"/>
                  </a:lnTo>
                  <a:lnTo>
                    <a:pt x="1462328" y="241300"/>
                  </a:lnTo>
                  <a:lnTo>
                    <a:pt x="1460030" y="240030"/>
                  </a:lnTo>
                  <a:lnTo>
                    <a:pt x="1454772" y="238760"/>
                  </a:lnTo>
                  <a:lnTo>
                    <a:pt x="1452143" y="238760"/>
                  </a:lnTo>
                  <a:lnTo>
                    <a:pt x="1450505" y="237490"/>
                  </a:lnTo>
                  <a:lnTo>
                    <a:pt x="1448866" y="237490"/>
                  </a:lnTo>
                  <a:lnTo>
                    <a:pt x="1448206" y="238760"/>
                  </a:lnTo>
                  <a:lnTo>
                    <a:pt x="1447876" y="240030"/>
                  </a:lnTo>
                  <a:lnTo>
                    <a:pt x="1448866" y="241300"/>
                  </a:lnTo>
                  <a:lnTo>
                    <a:pt x="1445247" y="240030"/>
                  </a:lnTo>
                  <a:lnTo>
                    <a:pt x="1438351" y="237490"/>
                  </a:lnTo>
                  <a:lnTo>
                    <a:pt x="1436712" y="236220"/>
                  </a:lnTo>
                  <a:lnTo>
                    <a:pt x="1442948" y="236220"/>
                  </a:lnTo>
                  <a:lnTo>
                    <a:pt x="1439341" y="234950"/>
                  </a:lnTo>
                  <a:lnTo>
                    <a:pt x="1437043" y="234950"/>
                  </a:lnTo>
                  <a:lnTo>
                    <a:pt x="1434744" y="233680"/>
                  </a:lnTo>
                  <a:lnTo>
                    <a:pt x="1432775" y="232410"/>
                  </a:lnTo>
                  <a:lnTo>
                    <a:pt x="1430807" y="232410"/>
                  </a:lnTo>
                  <a:lnTo>
                    <a:pt x="1428838" y="231140"/>
                  </a:lnTo>
                  <a:lnTo>
                    <a:pt x="1428838" y="232232"/>
                  </a:lnTo>
                  <a:lnTo>
                    <a:pt x="1427518" y="232232"/>
                  </a:lnTo>
                  <a:lnTo>
                    <a:pt x="1426870" y="231902"/>
                  </a:lnTo>
                  <a:lnTo>
                    <a:pt x="1424241" y="231571"/>
                  </a:lnTo>
                  <a:lnTo>
                    <a:pt x="1421282" y="231571"/>
                  </a:lnTo>
                  <a:lnTo>
                    <a:pt x="1417675" y="231241"/>
                  </a:lnTo>
                  <a:lnTo>
                    <a:pt x="1417015" y="233210"/>
                  </a:lnTo>
                  <a:lnTo>
                    <a:pt x="1427187" y="233210"/>
                  </a:lnTo>
                  <a:lnTo>
                    <a:pt x="1427187" y="233680"/>
                  </a:lnTo>
                  <a:lnTo>
                    <a:pt x="1417345" y="233680"/>
                  </a:lnTo>
                  <a:lnTo>
                    <a:pt x="1410169" y="232410"/>
                  </a:lnTo>
                  <a:lnTo>
                    <a:pt x="1394345" y="232410"/>
                  </a:lnTo>
                  <a:lnTo>
                    <a:pt x="1383855" y="229870"/>
                  </a:lnTo>
                  <a:lnTo>
                    <a:pt x="1379588" y="232410"/>
                  </a:lnTo>
                  <a:lnTo>
                    <a:pt x="1367764" y="229870"/>
                  </a:lnTo>
                  <a:lnTo>
                    <a:pt x="1367764" y="227330"/>
                  </a:lnTo>
                  <a:lnTo>
                    <a:pt x="1378089" y="227330"/>
                  </a:lnTo>
                  <a:lnTo>
                    <a:pt x="1395768" y="228193"/>
                  </a:lnTo>
                  <a:lnTo>
                    <a:pt x="1391729" y="227330"/>
                  </a:lnTo>
                  <a:lnTo>
                    <a:pt x="1388783" y="226060"/>
                  </a:lnTo>
                  <a:lnTo>
                    <a:pt x="1385328" y="224790"/>
                  </a:lnTo>
                  <a:lnTo>
                    <a:pt x="1383245" y="224028"/>
                  </a:lnTo>
                  <a:lnTo>
                    <a:pt x="1381556" y="224790"/>
                  </a:lnTo>
                  <a:lnTo>
                    <a:pt x="1363941" y="223520"/>
                  </a:lnTo>
                  <a:lnTo>
                    <a:pt x="1339316" y="220980"/>
                  </a:lnTo>
                  <a:lnTo>
                    <a:pt x="1321142" y="218440"/>
                  </a:lnTo>
                  <a:lnTo>
                    <a:pt x="1323771" y="219710"/>
                  </a:lnTo>
                  <a:lnTo>
                    <a:pt x="1317536" y="219710"/>
                  </a:lnTo>
                  <a:lnTo>
                    <a:pt x="1311300" y="220980"/>
                  </a:lnTo>
                  <a:lnTo>
                    <a:pt x="1309979" y="218440"/>
                  </a:lnTo>
                  <a:lnTo>
                    <a:pt x="1282738" y="215900"/>
                  </a:lnTo>
                  <a:lnTo>
                    <a:pt x="1276642" y="214630"/>
                  </a:lnTo>
                  <a:lnTo>
                    <a:pt x="1270558" y="213360"/>
                  </a:lnTo>
                  <a:lnTo>
                    <a:pt x="1260411" y="210820"/>
                  </a:lnTo>
                  <a:lnTo>
                    <a:pt x="1257452" y="213360"/>
                  </a:lnTo>
                  <a:lnTo>
                    <a:pt x="1253515" y="213360"/>
                  </a:lnTo>
                  <a:lnTo>
                    <a:pt x="1247927" y="208280"/>
                  </a:lnTo>
                  <a:lnTo>
                    <a:pt x="1245628" y="212090"/>
                  </a:lnTo>
                  <a:lnTo>
                    <a:pt x="1237094" y="213360"/>
                  </a:lnTo>
                  <a:lnTo>
                    <a:pt x="1231849" y="212090"/>
                  </a:lnTo>
                  <a:lnTo>
                    <a:pt x="1228229" y="214630"/>
                  </a:lnTo>
                  <a:lnTo>
                    <a:pt x="1225283" y="213360"/>
                  </a:lnTo>
                  <a:lnTo>
                    <a:pt x="1222324" y="212090"/>
                  </a:lnTo>
                  <a:lnTo>
                    <a:pt x="1215059" y="212090"/>
                  </a:lnTo>
                  <a:lnTo>
                    <a:pt x="1213815" y="213360"/>
                  </a:lnTo>
                  <a:lnTo>
                    <a:pt x="1207554" y="212090"/>
                  </a:lnTo>
                  <a:lnTo>
                    <a:pt x="1203286" y="210820"/>
                  </a:lnTo>
                  <a:lnTo>
                    <a:pt x="1202296" y="215900"/>
                  </a:lnTo>
                  <a:lnTo>
                    <a:pt x="1195730" y="214630"/>
                  </a:lnTo>
                  <a:lnTo>
                    <a:pt x="1193546" y="213360"/>
                  </a:lnTo>
                  <a:lnTo>
                    <a:pt x="1189164" y="210820"/>
                  </a:lnTo>
                  <a:lnTo>
                    <a:pt x="1181506" y="209550"/>
                  </a:lnTo>
                  <a:lnTo>
                    <a:pt x="1175169" y="209550"/>
                  </a:lnTo>
                  <a:lnTo>
                    <a:pt x="1167790" y="210820"/>
                  </a:lnTo>
                  <a:lnTo>
                    <a:pt x="1156995" y="210820"/>
                  </a:lnTo>
                  <a:lnTo>
                    <a:pt x="1148448" y="209550"/>
                  </a:lnTo>
                  <a:lnTo>
                    <a:pt x="1145501" y="205740"/>
                  </a:lnTo>
                  <a:lnTo>
                    <a:pt x="1144943" y="205028"/>
                  </a:lnTo>
                  <a:lnTo>
                    <a:pt x="1146810" y="204470"/>
                  </a:lnTo>
                  <a:lnTo>
                    <a:pt x="1144714" y="204724"/>
                  </a:lnTo>
                  <a:lnTo>
                    <a:pt x="1136307" y="205740"/>
                  </a:lnTo>
                  <a:lnTo>
                    <a:pt x="1134668" y="204470"/>
                  </a:lnTo>
                  <a:lnTo>
                    <a:pt x="1135976" y="204470"/>
                  </a:lnTo>
                  <a:lnTo>
                    <a:pt x="1138275" y="203200"/>
                  </a:lnTo>
                  <a:lnTo>
                    <a:pt x="1129080" y="200660"/>
                  </a:lnTo>
                  <a:lnTo>
                    <a:pt x="1132687" y="204470"/>
                  </a:lnTo>
                  <a:lnTo>
                    <a:pt x="1125804" y="203200"/>
                  </a:lnTo>
                  <a:lnTo>
                    <a:pt x="1123505" y="205740"/>
                  </a:lnTo>
                  <a:lnTo>
                    <a:pt x="1121206" y="210820"/>
                  </a:lnTo>
                  <a:lnTo>
                    <a:pt x="1118908" y="210820"/>
                  </a:lnTo>
                  <a:lnTo>
                    <a:pt x="1121537" y="212090"/>
                  </a:lnTo>
                  <a:lnTo>
                    <a:pt x="1114310" y="213360"/>
                  </a:lnTo>
                  <a:lnTo>
                    <a:pt x="1106106" y="213360"/>
                  </a:lnTo>
                  <a:lnTo>
                    <a:pt x="1097559" y="212090"/>
                  </a:lnTo>
                  <a:lnTo>
                    <a:pt x="1097889" y="210820"/>
                  </a:lnTo>
                  <a:lnTo>
                    <a:pt x="1090015" y="212090"/>
                  </a:lnTo>
                  <a:lnTo>
                    <a:pt x="1089850" y="210820"/>
                  </a:lnTo>
                  <a:lnTo>
                    <a:pt x="1089685" y="209550"/>
                  </a:lnTo>
                  <a:lnTo>
                    <a:pt x="1076883" y="209550"/>
                  </a:lnTo>
                  <a:lnTo>
                    <a:pt x="1078522" y="210820"/>
                  </a:lnTo>
                  <a:lnTo>
                    <a:pt x="1065390" y="210820"/>
                  </a:lnTo>
                  <a:lnTo>
                    <a:pt x="1059802" y="209550"/>
                  </a:lnTo>
                  <a:lnTo>
                    <a:pt x="1060132" y="208280"/>
                  </a:lnTo>
                  <a:lnTo>
                    <a:pt x="1048626" y="207010"/>
                  </a:lnTo>
                  <a:lnTo>
                    <a:pt x="1037234" y="207010"/>
                  </a:lnTo>
                  <a:lnTo>
                    <a:pt x="1025232" y="208280"/>
                  </a:lnTo>
                  <a:lnTo>
                    <a:pt x="1011872" y="208280"/>
                  </a:lnTo>
                  <a:lnTo>
                    <a:pt x="1014501" y="205740"/>
                  </a:lnTo>
                  <a:lnTo>
                    <a:pt x="1008265" y="203200"/>
                  </a:lnTo>
                  <a:lnTo>
                    <a:pt x="1012532" y="209550"/>
                  </a:lnTo>
                  <a:lnTo>
                    <a:pt x="1004976" y="208280"/>
                  </a:lnTo>
                  <a:lnTo>
                    <a:pt x="1004646" y="204470"/>
                  </a:lnTo>
                  <a:lnTo>
                    <a:pt x="997750" y="208280"/>
                  </a:lnTo>
                  <a:lnTo>
                    <a:pt x="996937" y="205740"/>
                  </a:lnTo>
                  <a:lnTo>
                    <a:pt x="996111" y="203200"/>
                  </a:lnTo>
                  <a:lnTo>
                    <a:pt x="991514" y="201930"/>
                  </a:lnTo>
                  <a:lnTo>
                    <a:pt x="993482" y="205740"/>
                  </a:lnTo>
                  <a:lnTo>
                    <a:pt x="984948" y="204470"/>
                  </a:lnTo>
                  <a:lnTo>
                    <a:pt x="975436" y="203200"/>
                  </a:lnTo>
                  <a:lnTo>
                    <a:pt x="978052" y="200660"/>
                  </a:lnTo>
                  <a:lnTo>
                    <a:pt x="980681" y="198120"/>
                  </a:lnTo>
                  <a:lnTo>
                    <a:pt x="974115" y="200660"/>
                  </a:lnTo>
                  <a:lnTo>
                    <a:pt x="972807" y="196850"/>
                  </a:lnTo>
                  <a:lnTo>
                    <a:pt x="967879" y="200660"/>
                  </a:lnTo>
                  <a:lnTo>
                    <a:pt x="968209" y="196850"/>
                  </a:lnTo>
                  <a:lnTo>
                    <a:pt x="959675" y="198120"/>
                  </a:lnTo>
                  <a:lnTo>
                    <a:pt x="959015" y="196850"/>
                  </a:lnTo>
                  <a:lnTo>
                    <a:pt x="961313" y="196850"/>
                  </a:lnTo>
                  <a:lnTo>
                    <a:pt x="958354" y="195580"/>
                  </a:lnTo>
                  <a:lnTo>
                    <a:pt x="944245" y="199390"/>
                  </a:lnTo>
                  <a:lnTo>
                    <a:pt x="952779" y="198120"/>
                  </a:lnTo>
                  <a:lnTo>
                    <a:pt x="951458" y="201930"/>
                  </a:lnTo>
                  <a:lnTo>
                    <a:pt x="942594" y="205740"/>
                  </a:lnTo>
                  <a:lnTo>
                    <a:pt x="940625" y="203200"/>
                  </a:lnTo>
                  <a:lnTo>
                    <a:pt x="939647" y="201930"/>
                  </a:lnTo>
                  <a:lnTo>
                    <a:pt x="933411" y="201930"/>
                  </a:lnTo>
                  <a:lnTo>
                    <a:pt x="937679" y="200660"/>
                  </a:lnTo>
                  <a:lnTo>
                    <a:pt x="927493" y="201930"/>
                  </a:lnTo>
                  <a:lnTo>
                    <a:pt x="927163" y="199390"/>
                  </a:lnTo>
                  <a:lnTo>
                    <a:pt x="921258" y="198120"/>
                  </a:lnTo>
                  <a:lnTo>
                    <a:pt x="922896" y="199390"/>
                  </a:lnTo>
                  <a:lnTo>
                    <a:pt x="925525" y="200660"/>
                  </a:lnTo>
                  <a:lnTo>
                    <a:pt x="921588" y="201930"/>
                  </a:lnTo>
                  <a:lnTo>
                    <a:pt x="918629" y="201930"/>
                  </a:lnTo>
                  <a:lnTo>
                    <a:pt x="919949" y="199390"/>
                  </a:lnTo>
                  <a:lnTo>
                    <a:pt x="917321" y="199390"/>
                  </a:lnTo>
                  <a:lnTo>
                    <a:pt x="916660" y="201930"/>
                  </a:lnTo>
                  <a:lnTo>
                    <a:pt x="909116" y="203200"/>
                  </a:lnTo>
                  <a:lnTo>
                    <a:pt x="902550" y="201930"/>
                  </a:lnTo>
                  <a:lnTo>
                    <a:pt x="902792" y="200977"/>
                  </a:lnTo>
                  <a:lnTo>
                    <a:pt x="901560" y="201930"/>
                  </a:lnTo>
                  <a:lnTo>
                    <a:pt x="897623" y="201930"/>
                  </a:lnTo>
                  <a:lnTo>
                    <a:pt x="899591" y="198120"/>
                  </a:lnTo>
                  <a:lnTo>
                    <a:pt x="894003" y="200660"/>
                  </a:lnTo>
                  <a:lnTo>
                    <a:pt x="890397" y="200660"/>
                  </a:lnTo>
                  <a:lnTo>
                    <a:pt x="884821" y="201930"/>
                  </a:lnTo>
                  <a:lnTo>
                    <a:pt x="885139" y="200660"/>
                  </a:lnTo>
                  <a:lnTo>
                    <a:pt x="887437" y="199390"/>
                  </a:lnTo>
                  <a:lnTo>
                    <a:pt x="859205" y="198120"/>
                  </a:lnTo>
                  <a:lnTo>
                    <a:pt x="858875" y="194310"/>
                  </a:lnTo>
                  <a:lnTo>
                    <a:pt x="855929" y="198120"/>
                  </a:lnTo>
                  <a:lnTo>
                    <a:pt x="843445" y="193040"/>
                  </a:lnTo>
                  <a:lnTo>
                    <a:pt x="844105" y="198120"/>
                  </a:lnTo>
                  <a:lnTo>
                    <a:pt x="838657" y="196850"/>
                  </a:lnTo>
                  <a:lnTo>
                    <a:pt x="832040" y="196850"/>
                  </a:lnTo>
                  <a:lnTo>
                    <a:pt x="827024" y="195580"/>
                  </a:lnTo>
                  <a:lnTo>
                    <a:pt x="826376" y="193040"/>
                  </a:lnTo>
                  <a:lnTo>
                    <a:pt x="813612" y="193040"/>
                  </a:lnTo>
                  <a:lnTo>
                    <a:pt x="789813" y="195580"/>
                  </a:lnTo>
                  <a:lnTo>
                    <a:pt x="774827" y="194310"/>
                  </a:lnTo>
                  <a:lnTo>
                    <a:pt x="770699" y="193040"/>
                  </a:lnTo>
                  <a:lnTo>
                    <a:pt x="766559" y="191770"/>
                  </a:lnTo>
                  <a:lnTo>
                    <a:pt x="754964" y="190500"/>
                  </a:lnTo>
                  <a:lnTo>
                    <a:pt x="742137" y="189230"/>
                  </a:lnTo>
                  <a:lnTo>
                    <a:pt x="730173" y="189230"/>
                  </a:lnTo>
                  <a:lnTo>
                    <a:pt x="692340" y="190500"/>
                  </a:lnTo>
                  <a:lnTo>
                    <a:pt x="674217" y="191770"/>
                  </a:lnTo>
                  <a:lnTo>
                    <a:pt x="654011" y="191770"/>
                  </a:lnTo>
                  <a:lnTo>
                    <a:pt x="646785" y="190500"/>
                  </a:lnTo>
                  <a:lnTo>
                    <a:pt x="639559" y="189230"/>
                  </a:lnTo>
                  <a:lnTo>
                    <a:pt x="623316" y="189230"/>
                  </a:lnTo>
                  <a:lnTo>
                    <a:pt x="606831" y="190500"/>
                  </a:lnTo>
                  <a:lnTo>
                    <a:pt x="591629" y="189230"/>
                  </a:lnTo>
                  <a:lnTo>
                    <a:pt x="586371" y="191770"/>
                  </a:lnTo>
                  <a:lnTo>
                    <a:pt x="575906" y="189230"/>
                  </a:lnTo>
                  <a:lnTo>
                    <a:pt x="550545" y="189230"/>
                  </a:lnTo>
                  <a:lnTo>
                    <a:pt x="537133" y="187960"/>
                  </a:lnTo>
                  <a:lnTo>
                    <a:pt x="532866" y="189230"/>
                  </a:lnTo>
                  <a:lnTo>
                    <a:pt x="531545" y="189230"/>
                  </a:lnTo>
                  <a:lnTo>
                    <a:pt x="531876" y="191770"/>
                  </a:lnTo>
                  <a:lnTo>
                    <a:pt x="526948" y="190500"/>
                  </a:lnTo>
                  <a:lnTo>
                    <a:pt x="516775" y="191770"/>
                  </a:lnTo>
                  <a:lnTo>
                    <a:pt x="516991" y="190500"/>
                  </a:lnTo>
                  <a:lnTo>
                    <a:pt x="517207" y="189230"/>
                  </a:lnTo>
                  <a:lnTo>
                    <a:pt x="517436" y="187960"/>
                  </a:lnTo>
                  <a:lnTo>
                    <a:pt x="518744" y="187960"/>
                  </a:lnTo>
                  <a:lnTo>
                    <a:pt x="519404" y="184150"/>
                  </a:lnTo>
                  <a:lnTo>
                    <a:pt x="503643" y="189230"/>
                  </a:lnTo>
                  <a:lnTo>
                    <a:pt x="498055" y="186690"/>
                  </a:lnTo>
                  <a:lnTo>
                    <a:pt x="501015" y="189230"/>
                  </a:lnTo>
                  <a:lnTo>
                    <a:pt x="491490" y="189230"/>
                  </a:lnTo>
                  <a:lnTo>
                    <a:pt x="494118" y="187960"/>
                  </a:lnTo>
                  <a:lnTo>
                    <a:pt x="466725" y="190500"/>
                  </a:lnTo>
                  <a:lnTo>
                    <a:pt x="421398" y="187960"/>
                  </a:lnTo>
                  <a:lnTo>
                    <a:pt x="395300" y="190500"/>
                  </a:lnTo>
                  <a:lnTo>
                    <a:pt x="400545" y="186690"/>
                  </a:lnTo>
                  <a:lnTo>
                    <a:pt x="387743" y="193040"/>
                  </a:lnTo>
                  <a:lnTo>
                    <a:pt x="387096" y="187960"/>
                  </a:lnTo>
                  <a:lnTo>
                    <a:pt x="379984" y="186690"/>
                  </a:lnTo>
                  <a:lnTo>
                    <a:pt x="373341" y="186690"/>
                  </a:lnTo>
                  <a:lnTo>
                    <a:pt x="367004" y="189230"/>
                  </a:lnTo>
                  <a:lnTo>
                    <a:pt x="360819" y="190500"/>
                  </a:lnTo>
                  <a:lnTo>
                    <a:pt x="360172" y="191770"/>
                  </a:lnTo>
                  <a:lnTo>
                    <a:pt x="346049" y="190500"/>
                  </a:lnTo>
                  <a:lnTo>
                    <a:pt x="348183" y="189230"/>
                  </a:lnTo>
                  <a:lnTo>
                    <a:pt x="345147" y="190500"/>
                  </a:lnTo>
                  <a:lnTo>
                    <a:pt x="341985" y="191770"/>
                  </a:lnTo>
                  <a:lnTo>
                    <a:pt x="343750" y="190500"/>
                  </a:lnTo>
                  <a:lnTo>
                    <a:pt x="314540" y="189230"/>
                  </a:lnTo>
                  <a:lnTo>
                    <a:pt x="282638" y="187960"/>
                  </a:lnTo>
                  <a:lnTo>
                    <a:pt x="249707" y="189230"/>
                  </a:lnTo>
                  <a:lnTo>
                    <a:pt x="217347" y="187960"/>
                  </a:lnTo>
                  <a:lnTo>
                    <a:pt x="219316" y="189230"/>
                  </a:lnTo>
                  <a:lnTo>
                    <a:pt x="194106" y="189230"/>
                  </a:lnTo>
                  <a:lnTo>
                    <a:pt x="187147" y="187960"/>
                  </a:lnTo>
                  <a:lnTo>
                    <a:pt x="178943" y="186690"/>
                  </a:lnTo>
                  <a:lnTo>
                    <a:pt x="169418" y="191770"/>
                  </a:lnTo>
                  <a:lnTo>
                    <a:pt x="166128" y="191770"/>
                  </a:lnTo>
                  <a:lnTo>
                    <a:pt x="157264" y="194310"/>
                  </a:lnTo>
                  <a:lnTo>
                    <a:pt x="150863" y="190500"/>
                  </a:lnTo>
                  <a:lnTo>
                    <a:pt x="145376" y="190500"/>
                  </a:lnTo>
                  <a:lnTo>
                    <a:pt x="137934" y="193040"/>
                  </a:lnTo>
                  <a:lnTo>
                    <a:pt x="129819" y="194310"/>
                  </a:lnTo>
                  <a:lnTo>
                    <a:pt x="120497" y="194310"/>
                  </a:lnTo>
                  <a:lnTo>
                    <a:pt x="118198" y="191770"/>
                  </a:lnTo>
                  <a:lnTo>
                    <a:pt x="108673" y="193040"/>
                  </a:lnTo>
                  <a:lnTo>
                    <a:pt x="100139" y="195580"/>
                  </a:lnTo>
                  <a:lnTo>
                    <a:pt x="91274" y="198120"/>
                  </a:lnTo>
                  <a:lnTo>
                    <a:pt x="83400" y="199390"/>
                  </a:lnTo>
                  <a:lnTo>
                    <a:pt x="82740" y="196850"/>
                  </a:lnTo>
                  <a:lnTo>
                    <a:pt x="73875" y="196850"/>
                  </a:lnTo>
                  <a:lnTo>
                    <a:pt x="69608" y="198120"/>
                  </a:lnTo>
                  <a:lnTo>
                    <a:pt x="67310" y="198120"/>
                  </a:lnTo>
                  <a:lnTo>
                    <a:pt x="65341" y="199390"/>
                  </a:lnTo>
                  <a:lnTo>
                    <a:pt x="63042" y="199390"/>
                  </a:lnTo>
                  <a:lnTo>
                    <a:pt x="61074" y="200660"/>
                  </a:lnTo>
                  <a:lnTo>
                    <a:pt x="50050" y="203200"/>
                  </a:lnTo>
                  <a:lnTo>
                    <a:pt x="43510" y="205740"/>
                  </a:lnTo>
                  <a:lnTo>
                    <a:pt x="29895" y="208216"/>
                  </a:lnTo>
                  <a:lnTo>
                    <a:pt x="30213" y="207010"/>
                  </a:lnTo>
                  <a:lnTo>
                    <a:pt x="28244" y="209550"/>
                  </a:lnTo>
                  <a:lnTo>
                    <a:pt x="24955" y="212090"/>
                  </a:lnTo>
                  <a:lnTo>
                    <a:pt x="22009" y="214630"/>
                  </a:lnTo>
                  <a:lnTo>
                    <a:pt x="18059" y="217170"/>
                  </a:lnTo>
                  <a:lnTo>
                    <a:pt x="14122" y="220980"/>
                  </a:lnTo>
                  <a:lnTo>
                    <a:pt x="12153" y="222250"/>
                  </a:lnTo>
                  <a:lnTo>
                    <a:pt x="10515" y="224790"/>
                  </a:lnTo>
                  <a:lnTo>
                    <a:pt x="8547" y="226060"/>
                  </a:lnTo>
                  <a:lnTo>
                    <a:pt x="5257" y="229870"/>
                  </a:lnTo>
                  <a:lnTo>
                    <a:pt x="3949" y="231140"/>
                  </a:lnTo>
                  <a:lnTo>
                    <a:pt x="1651" y="234950"/>
                  </a:lnTo>
                  <a:lnTo>
                    <a:pt x="0" y="236220"/>
                  </a:lnTo>
                  <a:lnTo>
                    <a:pt x="8547" y="242570"/>
                  </a:lnTo>
                  <a:lnTo>
                    <a:pt x="16421" y="247650"/>
                  </a:lnTo>
                  <a:lnTo>
                    <a:pt x="28575" y="247650"/>
                  </a:lnTo>
                  <a:lnTo>
                    <a:pt x="32512" y="248920"/>
                  </a:lnTo>
                  <a:lnTo>
                    <a:pt x="40386" y="248920"/>
                  </a:lnTo>
                  <a:lnTo>
                    <a:pt x="43345" y="250190"/>
                  </a:lnTo>
                  <a:lnTo>
                    <a:pt x="49250" y="250190"/>
                  </a:lnTo>
                  <a:lnTo>
                    <a:pt x="51549" y="248920"/>
                  </a:lnTo>
                  <a:lnTo>
                    <a:pt x="56476" y="247650"/>
                  </a:lnTo>
                  <a:lnTo>
                    <a:pt x="60083" y="246380"/>
                  </a:lnTo>
                  <a:lnTo>
                    <a:pt x="65900" y="245110"/>
                  </a:lnTo>
                  <a:lnTo>
                    <a:pt x="72402" y="243840"/>
                  </a:lnTo>
                  <a:lnTo>
                    <a:pt x="86677" y="241300"/>
                  </a:lnTo>
                  <a:lnTo>
                    <a:pt x="91605" y="240030"/>
                  </a:lnTo>
                  <a:lnTo>
                    <a:pt x="96862" y="238760"/>
                  </a:lnTo>
                  <a:lnTo>
                    <a:pt x="101460" y="238760"/>
                  </a:lnTo>
                  <a:lnTo>
                    <a:pt x="106375" y="237490"/>
                  </a:lnTo>
                  <a:lnTo>
                    <a:pt x="110642" y="237490"/>
                  </a:lnTo>
                  <a:lnTo>
                    <a:pt x="122466" y="236220"/>
                  </a:lnTo>
                  <a:lnTo>
                    <a:pt x="144462" y="236220"/>
                  </a:lnTo>
                  <a:lnTo>
                    <a:pt x="196011" y="240030"/>
                  </a:lnTo>
                  <a:lnTo>
                    <a:pt x="365417" y="240030"/>
                  </a:lnTo>
                  <a:lnTo>
                    <a:pt x="377571" y="236220"/>
                  </a:lnTo>
                  <a:lnTo>
                    <a:pt x="403961" y="238760"/>
                  </a:lnTo>
                  <a:lnTo>
                    <a:pt x="461314" y="238760"/>
                  </a:lnTo>
                  <a:lnTo>
                    <a:pt x="489191" y="241300"/>
                  </a:lnTo>
                  <a:lnTo>
                    <a:pt x="489851" y="237490"/>
                  </a:lnTo>
                  <a:lnTo>
                    <a:pt x="500024" y="237490"/>
                  </a:lnTo>
                  <a:lnTo>
                    <a:pt x="499376" y="240030"/>
                  </a:lnTo>
                  <a:lnTo>
                    <a:pt x="501675" y="240030"/>
                  </a:lnTo>
                  <a:lnTo>
                    <a:pt x="558241" y="241300"/>
                  </a:lnTo>
                  <a:lnTo>
                    <a:pt x="670547" y="241300"/>
                  </a:lnTo>
                  <a:lnTo>
                    <a:pt x="724801" y="242570"/>
                  </a:lnTo>
                  <a:lnTo>
                    <a:pt x="776795" y="246380"/>
                  </a:lnTo>
                  <a:lnTo>
                    <a:pt x="785495" y="247650"/>
                  </a:lnTo>
                  <a:lnTo>
                    <a:pt x="797077" y="247650"/>
                  </a:lnTo>
                  <a:lnTo>
                    <a:pt x="808291" y="248920"/>
                  </a:lnTo>
                  <a:lnTo>
                    <a:pt x="815873" y="250190"/>
                  </a:lnTo>
                  <a:lnTo>
                    <a:pt x="857897" y="247650"/>
                  </a:lnTo>
                  <a:lnTo>
                    <a:pt x="899922" y="250190"/>
                  </a:lnTo>
                  <a:lnTo>
                    <a:pt x="938580" y="250190"/>
                  </a:lnTo>
                  <a:lnTo>
                    <a:pt x="953338" y="252730"/>
                  </a:lnTo>
                  <a:lnTo>
                    <a:pt x="967549" y="254000"/>
                  </a:lnTo>
                  <a:lnTo>
                    <a:pt x="966571" y="254000"/>
                  </a:lnTo>
                  <a:lnTo>
                    <a:pt x="1018082" y="256540"/>
                  </a:lnTo>
                  <a:lnTo>
                    <a:pt x="1169314" y="260350"/>
                  </a:lnTo>
                  <a:lnTo>
                    <a:pt x="1219796" y="262890"/>
                  </a:lnTo>
                  <a:lnTo>
                    <a:pt x="1270914" y="266700"/>
                  </a:lnTo>
                  <a:lnTo>
                    <a:pt x="1308214" y="271780"/>
                  </a:lnTo>
                  <a:lnTo>
                    <a:pt x="1327746" y="271780"/>
                  </a:lnTo>
                  <a:lnTo>
                    <a:pt x="1347736" y="273050"/>
                  </a:lnTo>
                  <a:lnTo>
                    <a:pt x="1357884" y="273050"/>
                  </a:lnTo>
                  <a:lnTo>
                    <a:pt x="1368094" y="274320"/>
                  </a:lnTo>
                  <a:lnTo>
                    <a:pt x="1378305" y="274320"/>
                  </a:lnTo>
                  <a:lnTo>
                    <a:pt x="1395349" y="275590"/>
                  </a:lnTo>
                  <a:lnTo>
                    <a:pt x="1419313" y="276860"/>
                  </a:lnTo>
                  <a:lnTo>
                    <a:pt x="1424571" y="278130"/>
                  </a:lnTo>
                  <a:lnTo>
                    <a:pt x="1434084" y="279400"/>
                  </a:lnTo>
                  <a:lnTo>
                    <a:pt x="1441259" y="280670"/>
                  </a:lnTo>
                  <a:lnTo>
                    <a:pt x="1453832" y="281940"/>
                  </a:lnTo>
                  <a:lnTo>
                    <a:pt x="1470888" y="283210"/>
                  </a:lnTo>
                  <a:lnTo>
                    <a:pt x="1564627" y="288290"/>
                  </a:lnTo>
                  <a:lnTo>
                    <a:pt x="1589379" y="290830"/>
                  </a:lnTo>
                  <a:close/>
                </a:path>
              </a:pathLst>
            </a:custGeom>
            <a:solidFill>
              <a:srgbClr val="007E6D"/>
            </a:solidFill>
          </p:spPr>
          <p:txBody>
            <a:bodyPr wrap="square" lIns="0" tIns="0" rIns="0" bIns="0" rtlCol="0"/>
            <a:lstStyle/>
            <a:p>
              <a:endParaRPr/>
            </a:p>
          </p:txBody>
        </p:sp>
        <p:sp>
          <p:nvSpPr>
            <p:cNvPr id="15" name="object 20">
              <a:extLst>
                <a:ext uri="{FF2B5EF4-FFF2-40B4-BE49-F238E27FC236}">
                  <a16:creationId xmlns:a16="http://schemas.microsoft.com/office/drawing/2014/main" id="{DD83C7CF-282A-4B37-ADBD-19E98D9FCA9F}"/>
                </a:ext>
              </a:extLst>
            </p:cNvPr>
            <p:cNvSpPr/>
            <p:nvPr/>
          </p:nvSpPr>
          <p:spPr>
            <a:xfrm>
              <a:off x="9157425" y="3645742"/>
              <a:ext cx="256085" cy="220692"/>
            </a:xfrm>
            <a:prstGeom prst="rect">
              <a:avLst/>
            </a:prstGeom>
            <a:blipFill>
              <a:blip r:embed="rId3" cstate="print"/>
              <a:stretch>
                <a:fillRect/>
              </a:stretch>
            </a:blipFill>
          </p:spPr>
          <p:txBody>
            <a:bodyPr wrap="square" lIns="0" tIns="0" rIns="0" bIns="0" rtlCol="0"/>
            <a:lstStyle/>
            <a:p>
              <a:endParaRPr/>
            </a:p>
          </p:txBody>
        </p:sp>
      </p:grpSp>
      <p:pic>
        <p:nvPicPr>
          <p:cNvPr id="6" name="Picture 5">
            <a:extLst>
              <a:ext uri="{FF2B5EF4-FFF2-40B4-BE49-F238E27FC236}">
                <a16:creationId xmlns:a16="http://schemas.microsoft.com/office/drawing/2014/main" id="{B012E820-2DFC-40D1-9C9A-227A76EE5BFD}"/>
              </a:ext>
            </a:extLst>
          </p:cNvPr>
          <p:cNvPicPr>
            <a:picLocks noChangeAspect="1"/>
          </p:cNvPicPr>
          <p:nvPr/>
        </p:nvPicPr>
        <p:blipFill rotWithShape="1">
          <a:blip r:embed="rId4"/>
          <a:srcRect b="30929"/>
          <a:stretch/>
        </p:blipFill>
        <p:spPr>
          <a:xfrm>
            <a:off x="624950" y="2442096"/>
            <a:ext cx="4858851" cy="3460949"/>
          </a:xfrm>
          <a:prstGeom prst="rect">
            <a:avLst/>
          </a:prstGeom>
        </p:spPr>
      </p:pic>
      <p:pic>
        <p:nvPicPr>
          <p:cNvPr id="11" name="Picture 10">
            <a:extLst>
              <a:ext uri="{FF2B5EF4-FFF2-40B4-BE49-F238E27FC236}">
                <a16:creationId xmlns:a16="http://schemas.microsoft.com/office/drawing/2014/main" id="{5F990D35-F263-49CD-BA08-281DDA6C2671}"/>
              </a:ext>
            </a:extLst>
          </p:cNvPr>
          <p:cNvPicPr>
            <a:picLocks noChangeAspect="1"/>
          </p:cNvPicPr>
          <p:nvPr/>
        </p:nvPicPr>
        <p:blipFill>
          <a:blip r:embed="rId5"/>
          <a:stretch>
            <a:fillRect/>
          </a:stretch>
        </p:blipFill>
        <p:spPr>
          <a:xfrm>
            <a:off x="6708201" y="2442096"/>
            <a:ext cx="4866960" cy="3460949"/>
          </a:xfrm>
          <a:prstGeom prst="rect">
            <a:avLst/>
          </a:prstGeom>
        </p:spPr>
      </p:pic>
    </p:spTree>
    <p:extLst>
      <p:ext uri="{BB962C8B-B14F-4D97-AF65-F5344CB8AC3E}">
        <p14:creationId xmlns:p14="http://schemas.microsoft.com/office/powerpoint/2010/main" val="1979179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D3E62-D8B1-483A-8A1D-B4A5A4772E54}"/>
              </a:ext>
            </a:extLst>
          </p:cNvPr>
          <p:cNvSpPr/>
          <p:nvPr/>
        </p:nvSpPr>
        <p:spPr>
          <a:xfrm>
            <a:off x="0" y="0"/>
            <a:ext cx="2916455" cy="6858000"/>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51AD90-4046-45B9-BACC-0F2E1CF636B7}"/>
              </a:ext>
            </a:extLst>
          </p:cNvPr>
          <p:cNvSpPr txBox="1"/>
          <p:nvPr/>
        </p:nvSpPr>
        <p:spPr>
          <a:xfrm>
            <a:off x="3297572" y="3047562"/>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196CE779-1F4A-480C-81F1-3E3D1B7DE78C}"/>
              </a:ext>
            </a:extLst>
          </p:cNvPr>
          <p:cNvPicPr>
            <a:picLocks noChangeAspect="1"/>
          </p:cNvPicPr>
          <p:nvPr/>
        </p:nvPicPr>
        <p:blipFill>
          <a:blip r:embed="rId2"/>
          <a:stretch>
            <a:fillRect/>
          </a:stretch>
        </p:blipFill>
        <p:spPr>
          <a:xfrm>
            <a:off x="3202102" y="2769481"/>
            <a:ext cx="5787795" cy="925494"/>
          </a:xfrm>
          <a:prstGeom prst="rect">
            <a:avLst/>
          </a:prstGeom>
        </p:spPr>
      </p:pic>
    </p:spTree>
    <p:extLst>
      <p:ext uri="{BB962C8B-B14F-4D97-AF65-F5344CB8AC3E}">
        <p14:creationId xmlns:p14="http://schemas.microsoft.com/office/powerpoint/2010/main" val="1228296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D3E62-D8B1-483A-8A1D-B4A5A4772E54}"/>
              </a:ext>
            </a:extLst>
          </p:cNvPr>
          <p:cNvSpPr/>
          <p:nvPr/>
        </p:nvSpPr>
        <p:spPr>
          <a:xfrm>
            <a:off x="0" y="0"/>
            <a:ext cx="2916455" cy="6858000"/>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51AD90-4046-45B9-BACC-0F2E1CF636B7}"/>
              </a:ext>
            </a:extLst>
          </p:cNvPr>
          <p:cNvSpPr txBox="1"/>
          <p:nvPr/>
        </p:nvSpPr>
        <p:spPr>
          <a:xfrm>
            <a:off x="3297572" y="3047562"/>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B8EB4697-9D23-4B98-ADBF-360AB0BA9BD9}"/>
              </a:ext>
            </a:extLst>
          </p:cNvPr>
          <p:cNvPicPr>
            <a:picLocks noChangeAspect="1"/>
          </p:cNvPicPr>
          <p:nvPr/>
        </p:nvPicPr>
        <p:blipFill>
          <a:blip r:embed="rId2"/>
          <a:stretch>
            <a:fillRect/>
          </a:stretch>
        </p:blipFill>
        <p:spPr>
          <a:xfrm>
            <a:off x="3148637" y="2978525"/>
            <a:ext cx="6483936" cy="876738"/>
          </a:xfrm>
          <a:prstGeom prst="rect">
            <a:avLst/>
          </a:prstGeom>
        </p:spPr>
      </p:pic>
    </p:spTree>
    <p:extLst>
      <p:ext uri="{BB962C8B-B14F-4D97-AF65-F5344CB8AC3E}">
        <p14:creationId xmlns:p14="http://schemas.microsoft.com/office/powerpoint/2010/main" val="29067536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aphical user interface&#10;&#10;Description automatically generated">
            <a:extLst>
              <a:ext uri="{FF2B5EF4-FFF2-40B4-BE49-F238E27FC236}">
                <a16:creationId xmlns:a16="http://schemas.microsoft.com/office/drawing/2014/main" id="{1534C544-7C7F-48CF-9DC8-37340FA088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987458"/>
            <a:ext cx="5842000" cy="5842000"/>
          </a:xfrm>
          <a:prstGeom prst="rect">
            <a:avLst/>
          </a:prstGeom>
        </p:spPr>
      </p:pic>
      <p:sp>
        <p:nvSpPr>
          <p:cNvPr id="5" name="TextBox 4">
            <a:extLst>
              <a:ext uri="{FF2B5EF4-FFF2-40B4-BE49-F238E27FC236}">
                <a16:creationId xmlns:a16="http://schemas.microsoft.com/office/drawing/2014/main" id="{02A5183D-C8BB-475C-9973-F54BF91E8CD2}"/>
              </a:ext>
            </a:extLst>
          </p:cNvPr>
          <p:cNvSpPr txBox="1"/>
          <p:nvPr/>
        </p:nvSpPr>
        <p:spPr>
          <a:xfrm>
            <a:off x="345307" y="1766984"/>
            <a:ext cx="6830193" cy="4666662"/>
          </a:xfrm>
          <a:prstGeom prst="rect">
            <a:avLst/>
          </a:prstGeom>
          <a:noFill/>
        </p:spPr>
        <p:txBody>
          <a:bodyPr wrap="square">
            <a:spAutoFit/>
          </a:bodyPr>
          <a:lstStyle/>
          <a:p>
            <a:pPr marL="342900" lvl="0" indent="-342900">
              <a:lnSpc>
                <a:spcPct val="107000"/>
              </a:lnSpc>
              <a:buFont typeface="Wingdings" panose="05000000000000000000" pitchFamily="2" charset="2"/>
              <a:buChar char="ü"/>
            </a:pPr>
            <a:r>
              <a:rPr lang="en-US" sz="2000" b="1" dirty="0">
                <a:effectLst/>
                <a:latin typeface="Calibri" panose="020F0502020204030204" pitchFamily="34" charset="0"/>
                <a:ea typeface="Calibri" panose="020F0502020204030204" pitchFamily="34" charset="0"/>
                <a:cs typeface="Times New Roman" panose="02020603050405020304" pitchFamily="18" charset="0"/>
              </a:rPr>
              <a:t>Opening of Bank Account Section : </a:t>
            </a:r>
            <a:r>
              <a:rPr lang="en-US" sz="2000" dirty="0">
                <a:latin typeface="Calibri" panose="020F0502020204030204" pitchFamily="34" charset="0"/>
                <a:ea typeface="Calibri" panose="020F0502020204030204" pitchFamily="34" charset="0"/>
                <a:cs typeface="Times New Roman" panose="02020603050405020304" pitchFamily="18" charset="0"/>
              </a:rPr>
              <a:t>More</a:t>
            </a:r>
            <a:r>
              <a:rPr lang="en-US" sz="2000" dirty="0">
                <a:effectLst/>
                <a:latin typeface="Calibri" panose="020F0502020204030204" pitchFamily="34" charset="0"/>
                <a:ea typeface="Calibri" panose="020F0502020204030204" pitchFamily="34" charset="0"/>
                <a:cs typeface="Times New Roman" panose="02020603050405020304" pitchFamily="18" charset="0"/>
              </a:rPr>
              <a:t> information to be provided in the page</a:t>
            </a:r>
          </a:p>
          <a:p>
            <a:pPr marL="800100" lvl="1" indent="-342900">
              <a:lnSpc>
                <a:spcPct val="107000"/>
              </a:lnSpc>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Times New Roman" panose="02020603050405020304" pitchFamily="18" charset="0"/>
              </a:rPr>
              <a:t>personal touch of someone’s experience of doing that thing will explain things in a better way.</a:t>
            </a:r>
          </a:p>
          <a:p>
            <a:pPr marL="800100" lvl="1" indent="-342900">
              <a:lnSpc>
                <a:spcPct val="107000"/>
              </a:lnSpc>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cs typeface="Times New Roman" panose="02020603050405020304" pitchFamily="18" charset="0"/>
              </a:rPr>
              <a:t>Love to see appointment slot booking feature.</a:t>
            </a:r>
          </a:p>
          <a:p>
            <a:pPr marL="342900" lvl="0" indent="-342900">
              <a:lnSpc>
                <a:spcPct val="107000"/>
              </a:lnSpc>
              <a:buFont typeface="Wingdings" panose="05000000000000000000" pitchFamily="2" charset="2"/>
              <a:buChar char="ü"/>
            </a:pPr>
            <a:r>
              <a:rPr lang="en-US" sz="2000" b="1" dirty="0">
                <a:latin typeface="Calibri" panose="020F0502020204030204" pitchFamily="34" charset="0"/>
                <a:ea typeface="Calibri" panose="020F0502020204030204" pitchFamily="34" charset="0"/>
                <a:cs typeface="Times New Roman" panose="02020603050405020304" pitchFamily="18" charset="0"/>
              </a:rPr>
              <a:t>T</a:t>
            </a:r>
            <a:r>
              <a:rPr lang="en-US" sz="2000" b="1" dirty="0">
                <a:effectLst/>
                <a:latin typeface="Calibri" panose="020F0502020204030204" pitchFamily="34" charset="0"/>
                <a:ea typeface="Calibri" panose="020F0502020204030204" pitchFamily="34" charset="0"/>
                <a:cs typeface="Times New Roman" panose="02020603050405020304" pitchFamily="18" charset="0"/>
              </a:rPr>
              <a:t>ransferring money to university page</a:t>
            </a:r>
            <a:r>
              <a:rPr lang="en-US" sz="2000" dirty="0">
                <a:effectLst/>
                <a:latin typeface="Calibri" panose="020F0502020204030204" pitchFamily="34" charset="0"/>
                <a:ea typeface="Calibri" panose="020F0502020204030204" pitchFamily="34" charset="0"/>
                <a:cs typeface="Times New Roman" panose="02020603050405020304" pitchFamily="18" charset="0"/>
              </a:rPr>
              <a:t> to be added.</a:t>
            </a:r>
          </a:p>
          <a:p>
            <a:pPr marL="342900" lvl="0" indent="-342900">
              <a:lnSpc>
                <a:spcPct val="107000"/>
              </a:lnSpc>
              <a:spcAft>
                <a:spcPts val="800"/>
              </a:spcAft>
              <a:buFont typeface="Wingdings" panose="05000000000000000000" pitchFamily="2" charset="2"/>
              <a:buChar char="ü"/>
            </a:pPr>
            <a:r>
              <a:rPr lang="en-US" sz="2000" b="1" dirty="0">
                <a:effectLst/>
                <a:latin typeface="Calibri" panose="020F0502020204030204" pitchFamily="34" charset="0"/>
                <a:ea typeface="Calibri" panose="020F0502020204030204" pitchFamily="34" charset="0"/>
                <a:cs typeface="Times New Roman" panose="02020603050405020304" pitchFamily="18" charset="0"/>
              </a:rPr>
              <a:t>Loan process page </a:t>
            </a:r>
            <a:r>
              <a:rPr lang="en-US" sz="2000" dirty="0">
                <a:effectLst/>
                <a:latin typeface="Calibri" panose="020F0502020204030204" pitchFamily="34" charset="0"/>
                <a:ea typeface="Calibri" panose="020F0502020204030204" pitchFamily="34" charset="0"/>
                <a:cs typeface="Times New Roman" panose="02020603050405020304" pitchFamily="18" charset="0"/>
              </a:rPr>
              <a:t>to be added.</a:t>
            </a:r>
          </a:p>
          <a:p>
            <a:pPr marL="342900" indent="-342900">
              <a:lnSpc>
                <a:spcPct val="107000"/>
              </a:lnSpc>
              <a:spcAft>
                <a:spcPts val="800"/>
              </a:spcAft>
              <a:buFont typeface="Wingdings" panose="05000000000000000000" pitchFamily="2" charset="2"/>
              <a:buChar char="ü"/>
            </a:pPr>
            <a:r>
              <a:rPr lang="en-US" sz="2000" dirty="0">
                <a:latin typeface="Calibri" panose="020F0502020204030204" pitchFamily="34" charset="0"/>
                <a:cs typeface="Times New Roman" panose="02020603050405020304" pitchFamily="18" charset="0"/>
              </a:rPr>
              <a:t>Users did enjoy the places to visit page and would love to </a:t>
            </a:r>
            <a:r>
              <a:rPr lang="en-US" sz="2000" b="1" dirty="0">
                <a:latin typeface="Calibri" panose="020F0502020204030204" pitchFamily="34" charset="0"/>
                <a:cs typeface="Times New Roman" panose="02020603050405020304" pitchFamily="18" charset="0"/>
              </a:rPr>
              <a:t>see personal touch </a:t>
            </a:r>
            <a:r>
              <a:rPr lang="en-US" sz="2000" dirty="0">
                <a:latin typeface="Calibri" panose="020F0502020204030204" pitchFamily="34" charset="0"/>
                <a:cs typeface="Times New Roman" panose="02020603050405020304" pitchFamily="18" charset="0"/>
              </a:rPr>
              <a:t>to it and </a:t>
            </a:r>
            <a:r>
              <a:rPr lang="en-US" sz="2000" b="1" dirty="0">
                <a:latin typeface="Calibri" panose="020F0502020204030204" pitchFamily="34" charset="0"/>
                <a:cs typeface="Times New Roman" panose="02020603050405020304" pitchFamily="18" charset="0"/>
              </a:rPr>
              <a:t>user stories</a:t>
            </a:r>
            <a:r>
              <a:rPr lang="en-US" sz="2000" dirty="0">
                <a:latin typeface="Calibri" panose="020F0502020204030204" pitchFamily="34" charset="0"/>
                <a:cs typeface="Times New Roman" panose="02020603050405020304" pitchFamily="18" charset="0"/>
              </a:rPr>
              <a:t>, of </a:t>
            </a:r>
            <a:r>
              <a:rPr lang="en-US" sz="2000" b="1" dirty="0">
                <a:latin typeface="Calibri" panose="020F0502020204030204" pitchFamily="34" charset="0"/>
                <a:cs typeface="Times New Roman" panose="02020603050405020304" pitchFamily="18" charset="0"/>
              </a:rPr>
              <a:t>how they travelled through different places.</a:t>
            </a:r>
          </a:p>
          <a:p>
            <a:pPr marL="342900" indent="-342900">
              <a:lnSpc>
                <a:spcPct val="107000"/>
              </a:lnSpc>
              <a:spcAft>
                <a:spcPts val="800"/>
              </a:spcAft>
              <a:buFont typeface="Wingdings" panose="05000000000000000000" pitchFamily="2" charset="2"/>
              <a:buChar char="ü"/>
            </a:pPr>
            <a:r>
              <a:rPr lang="en-US" sz="2000" b="1" dirty="0">
                <a:latin typeface="Calibri" panose="020F0502020204030204" pitchFamily="34" charset="0"/>
                <a:cs typeface="Times New Roman" panose="02020603050405020304" pitchFamily="18" charset="0"/>
              </a:rPr>
              <a:t>Accommodation: </a:t>
            </a:r>
            <a:r>
              <a:rPr lang="en-US" sz="2000" dirty="0">
                <a:latin typeface="Calibri" panose="020F0502020204030204" pitchFamily="34" charset="0"/>
                <a:cs typeface="Times New Roman" panose="02020603050405020304" pitchFamily="18" charset="0"/>
              </a:rPr>
              <a:t>Accommodation verification parameters to be added, to guide incoming students more accurately.</a:t>
            </a:r>
          </a:p>
          <a:p>
            <a:pPr marL="342900" indent="-342900">
              <a:lnSpc>
                <a:spcPct val="107000"/>
              </a:lnSpc>
              <a:spcAft>
                <a:spcPts val="800"/>
              </a:spcAft>
              <a:buFont typeface="Wingdings" panose="05000000000000000000" pitchFamily="2" charset="2"/>
              <a:buChar char="ü"/>
            </a:pPr>
            <a:r>
              <a:rPr lang="en-US" sz="2000" b="1" dirty="0">
                <a:latin typeface="Calibri" panose="020F0502020204030204" pitchFamily="34" charset="0"/>
                <a:cs typeface="Times New Roman" panose="02020603050405020304" pitchFamily="18" charset="0"/>
              </a:rPr>
              <a:t>Enhancing</a:t>
            </a:r>
            <a:r>
              <a:rPr lang="en-US" sz="2000" dirty="0">
                <a:latin typeface="Calibri" panose="020F0502020204030204" pitchFamily="34" charset="0"/>
                <a:cs typeface="Times New Roman" panose="02020603050405020304" pitchFamily="18" charset="0"/>
              </a:rPr>
              <a:t> the pages with updated information.</a:t>
            </a:r>
          </a:p>
        </p:txBody>
      </p:sp>
      <p:pic>
        <p:nvPicPr>
          <p:cNvPr id="4" name="Picture 3">
            <a:extLst>
              <a:ext uri="{FF2B5EF4-FFF2-40B4-BE49-F238E27FC236}">
                <a16:creationId xmlns:a16="http://schemas.microsoft.com/office/drawing/2014/main" id="{5A494D8E-2F8A-4960-805A-4FCC10D66D2E}"/>
              </a:ext>
            </a:extLst>
          </p:cNvPr>
          <p:cNvPicPr>
            <a:picLocks noChangeAspect="1"/>
          </p:cNvPicPr>
          <p:nvPr/>
        </p:nvPicPr>
        <p:blipFill>
          <a:blip r:embed="rId3"/>
          <a:stretch>
            <a:fillRect/>
          </a:stretch>
        </p:blipFill>
        <p:spPr>
          <a:xfrm>
            <a:off x="345307" y="424354"/>
            <a:ext cx="3655193" cy="494244"/>
          </a:xfrm>
          <a:prstGeom prst="rect">
            <a:avLst/>
          </a:prstGeom>
        </p:spPr>
      </p:pic>
      <p:sp>
        <p:nvSpPr>
          <p:cNvPr id="2" name="TextBox 1">
            <a:extLst>
              <a:ext uri="{FF2B5EF4-FFF2-40B4-BE49-F238E27FC236}">
                <a16:creationId xmlns:a16="http://schemas.microsoft.com/office/drawing/2014/main" id="{7CD56542-EB5D-4A2F-929F-32579199D686}"/>
              </a:ext>
            </a:extLst>
          </p:cNvPr>
          <p:cNvSpPr txBox="1"/>
          <p:nvPr/>
        </p:nvSpPr>
        <p:spPr>
          <a:xfrm>
            <a:off x="1010874" y="1122343"/>
            <a:ext cx="2521183" cy="400110"/>
          </a:xfrm>
          <a:prstGeom prst="rect">
            <a:avLst/>
          </a:prstGeom>
          <a:noFill/>
        </p:spPr>
        <p:txBody>
          <a:bodyPr wrap="square" rtlCol="0">
            <a:spAutoFit/>
          </a:bodyPr>
          <a:lstStyle/>
          <a:p>
            <a:r>
              <a:rPr lang="en-US" sz="2000" dirty="0" err="1">
                <a:highlight>
                  <a:srgbClr val="FFD100"/>
                </a:highlight>
                <a:hlinkClick r:id="rId4"/>
              </a:rPr>
              <a:t>StudentHub</a:t>
            </a:r>
            <a:r>
              <a:rPr lang="en-US" sz="2000" dirty="0">
                <a:highlight>
                  <a:srgbClr val="FFD100"/>
                </a:highlight>
                <a:hlinkClick r:id="rId4"/>
              </a:rPr>
              <a:t> Link</a:t>
            </a:r>
            <a:endParaRPr lang="en-US" sz="2000" dirty="0">
              <a:highlight>
                <a:srgbClr val="FFD100"/>
              </a:highlight>
            </a:endParaRPr>
          </a:p>
        </p:txBody>
      </p:sp>
      <p:sp>
        <p:nvSpPr>
          <p:cNvPr id="3" name="TextBox 2">
            <a:extLst>
              <a:ext uri="{FF2B5EF4-FFF2-40B4-BE49-F238E27FC236}">
                <a16:creationId xmlns:a16="http://schemas.microsoft.com/office/drawing/2014/main" id="{F5C68456-FA09-4C28-889E-871B20542A0C}"/>
              </a:ext>
            </a:extLst>
          </p:cNvPr>
          <p:cNvSpPr txBox="1"/>
          <p:nvPr/>
        </p:nvSpPr>
        <p:spPr>
          <a:xfrm>
            <a:off x="345307" y="1134766"/>
            <a:ext cx="665567" cy="400110"/>
          </a:xfrm>
          <a:prstGeom prst="rect">
            <a:avLst/>
          </a:prstGeom>
          <a:noFill/>
        </p:spPr>
        <p:txBody>
          <a:bodyPr wrap="none" rtlCol="0">
            <a:spAutoFit/>
          </a:bodyPr>
          <a:lstStyle/>
          <a:p>
            <a:r>
              <a:rPr lang="en-US" sz="2000" dirty="0"/>
              <a:t>Link</a:t>
            </a:r>
            <a:r>
              <a:rPr lang="en-US" dirty="0"/>
              <a:t>:</a:t>
            </a:r>
          </a:p>
        </p:txBody>
      </p:sp>
    </p:spTree>
    <p:extLst>
      <p:ext uri="{BB962C8B-B14F-4D97-AF65-F5344CB8AC3E}">
        <p14:creationId xmlns:p14="http://schemas.microsoft.com/office/powerpoint/2010/main" val="4188120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3D3E62-D8B1-483A-8A1D-B4A5A4772E54}"/>
              </a:ext>
            </a:extLst>
          </p:cNvPr>
          <p:cNvSpPr/>
          <p:nvPr/>
        </p:nvSpPr>
        <p:spPr>
          <a:xfrm>
            <a:off x="0" y="0"/>
            <a:ext cx="2916455" cy="6858000"/>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2651AD90-4046-45B9-BACC-0F2E1CF636B7}"/>
              </a:ext>
            </a:extLst>
          </p:cNvPr>
          <p:cNvSpPr txBox="1"/>
          <p:nvPr/>
        </p:nvSpPr>
        <p:spPr>
          <a:xfrm>
            <a:off x="3297572" y="3047562"/>
            <a:ext cx="184731" cy="369332"/>
          </a:xfrm>
          <a:prstGeom prst="rect">
            <a:avLst/>
          </a:prstGeom>
          <a:noFill/>
        </p:spPr>
        <p:txBody>
          <a:bodyPr wrap="none" rtlCol="0">
            <a:spAutoFit/>
          </a:bodyPr>
          <a:lstStyle/>
          <a:p>
            <a:endParaRPr lang="en-US" dirty="0"/>
          </a:p>
        </p:txBody>
      </p:sp>
      <p:pic>
        <p:nvPicPr>
          <p:cNvPr id="4" name="Picture 3">
            <a:extLst>
              <a:ext uri="{FF2B5EF4-FFF2-40B4-BE49-F238E27FC236}">
                <a16:creationId xmlns:a16="http://schemas.microsoft.com/office/drawing/2014/main" id="{E1D40C97-3C8E-41FE-B33F-4D78E6B89DB1}"/>
              </a:ext>
            </a:extLst>
          </p:cNvPr>
          <p:cNvPicPr>
            <a:picLocks noChangeAspect="1"/>
          </p:cNvPicPr>
          <p:nvPr/>
        </p:nvPicPr>
        <p:blipFill>
          <a:blip r:embed="rId2"/>
          <a:stretch>
            <a:fillRect/>
          </a:stretch>
        </p:blipFill>
        <p:spPr>
          <a:xfrm>
            <a:off x="3174037" y="2821820"/>
            <a:ext cx="5715963" cy="1148149"/>
          </a:xfrm>
          <a:prstGeom prst="rect">
            <a:avLst/>
          </a:prstGeom>
        </p:spPr>
      </p:pic>
    </p:spTree>
    <p:extLst>
      <p:ext uri="{BB962C8B-B14F-4D97-AF65-F5344CB8AC3E}">
        <p14:creationId xmlns:p14="http://schemas.microsoft.com/office/powerpoint/2010/main" val="2438251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electronics&#10;&#10;Description automatically generated">
            <a:extLst>
              <a:ext uri="{FF2B5EF4-FFF2-40B4-BE49-F238E27FC236}">
                <a16:creationId xmlns:a16="http://schemas.microsoft.com/office/drawing/2014/main" id="{858497FB-5371-48C8-BC56-69CBE3467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921" y="127000"/>
            <a:ext cx="3112430" cy="6731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descr="A picture containing shape&#10;&#10;Description automatically generated">
            <a:extLst>
              <a:ext uri="{FF2B5EF4-FFF2-40B4-BE49-F238E27FC236}">
                <a16:creationId xmlns:a16="http://schemas.microsoft.com/office/drawing/2014/main" id="{59EEB0F8-F3C2-4DA9-8892-3085C6399D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3990" y="0"/>
            <a:ext cx="3401568" cy="6858000"/>
          </a:xfrm>
          <a:prstGeom prst="rect">
            <a:avLst/>
          </a:prstGeom>
        </p:spPr>
      </p:pic>
      <p:pic>
        <p:nvPicPr>
          <p:cNvPr id="6" name="Picture 5">
            <a:extLst>
              <a:ext uri="{FF2B5EF4-FFF2-40B4-BE49-F238E27FC236}">
                <a16:creationId xmlns:a16="http://schemas.microsoft.com/office/drawing/2014/main" id="{398166BE-4D43-499F-852C-70E923586287}"/>
              </a:ext>
            </a:extLst>
          </p:cNvPr>
          <p:cNvPicPr>
            <a:picLocks noChangeAspect="1"/>
          </p:cNvPicPr>
          <p:nvPr/>
        </p:nvPicPr>
        <p:blipFill>
          <a:blip r:embed="rId5"/>
          <a:stretch>
            <a:fillRect/>
          </a:stretch>
        </p:blipFill>
        <p:spPr>
          <a:xfrm>
            <a:off x="405832" y="722694"/>
            <a:ext cx="3631632" cy="580714"/>
          </a:xfrm>
          <a:prstGeom prst="rect">
            <a:avLst/>
          </a:prstGeom>
        </p:spPr>
      </p:pic>
      <p:sp>
        <p:nvSpPr>
          <p:cNvPr id="7" name="TextBox 6">
            <a:extLst>
              <a:ext uri="{FF2B5EF4-FFF2-40B4-BE49-F238E27FC236}">
                <a16:creationId xmlns:a16="http://schemas.microsoft.com/office/drawing/2014/main" id="{0995479F-B52A-4C85-BFF6-D5097A079A94}"/>
              </a:ext>
            </a:extLst>
          </p:cNvPr>
          <p:cNvSpPr txBox="1"/>
          <p:nvPr/>
        </p:nvSpPr>
        <p:spPr>
          <a:xfrm>
            <a:off x="406400" y="1657265"/>
            <a:ext cx="6731000" cy="1938992"/>
          </a:xfrm>
          <a:prstGeom prst="rect">
            <a:avLst/>
          </a:prstGeom>
          <a:noFill/>
        </p:spPr>
        <p:txBody>
          <a:bodyPr wrap="square" rtlCol="0">
            <a:spAutoFit/>
          </a:bodyPr>
          <a:lstStyle/>
          <a:p>
            <a:r>
              <a:rPr lang="en-US" sz="2000" dirty="0"/>
              <a:t>We collected </a:t>
            </a:r>
            <a:r>
              <a:rPr lang="en-US" sz="2000" b="1" u="sng" dirty="0"/>
              <a:t>quantitative</a:t>
            </a:r>
            <a:r>
              <a:rPr lang="en-US" sz="2000" dirty="0"/>
              <a:t> and </a:t>
            </a:r>
            <a:r>
              <a:rPr lang="en-US" sz="2000" b="1" u="sng" dirty="0"/>
              <a:t>qualitative</a:t>
            </a:r>
            <a:r>
              <a:rPr lang="en-US" sz="2000" dirty="0"/>
              <a:t> data that will help us determine the scope of our project and rank the existing needs of international students. We choose to use two research techniques:	</a:t>
            </a:r>
          </a:p>
          <a:p>
            <a:r>
              <a:rPr lang="en-US" sz="2000" dirty="0"/>
              <a:t>	1. </a:t>
            </a:r>
            <a:r>
              <a:rPr lang="en-US" sz="2000" dirty="0">
                <a:solidFill>
                  <a:schemeClr val="accent5">
                    <a:lumMod val="50000"/>
                  </a:schemeClr>
                </a:solidFill>
              </a:rPr>
              <a:t>Survey</a:t>
            </a:r>
          </a:p>
          <a:p>
            <a:pPr marL="0" indent="0">
              <a:buNone/>
            </a:pPr>
            <a:r>
              <a:rPr lang="en-US" sz="2000" dirty="0"/>
              <a:t>	2. </a:t>
            </a:r>
            <a:r>
              <a:rPr lang="en-US" sz="2000" dirty="0">
                <a:solidFill>
                  <a:schemeClr val="accent5">
                    <a:lumMod val="50000"/>
                  </a:schemeClr>
                </a:solidFill>
              </a:rPr>
              <a:t>Interview</a:t>
            </a:r>
            <a:r>
              <a:rPr lang="en-US" sz="2000" dirty="0"/>
              <a:t>	</a:t>
            </a:r>
          </a:p>
        </p:txBody>
      </p:sp>
      <p:sp>
        <p:nvSpPr>
          <p:cNvPr id="9" name="TextBox 8">
            <a:extLst>
              <a:ext uri="{FF2B5EF4-FFF2-40B4-BE49-F238E27FC236}">
                <a16:creationId xmlns:a16="http://schemas.microsoft.com/office/drawing/2014/main" id="{8D122048-65A5-474C-BCBE-F8C211AC71DA}"/>
              </a:ext>
            </a:extLst>
          </p:cNvPr>
          <p:cNvSpPr txBox="1"/>
          <p:nvPr/>
        </p:nvSpPr>
        <p:spPr>
          <a:xfrm>
            <a:off x="405832" y="3723257"/>
            <a:ext cx="6731000" cy="2554545"/>
          </a:xfrm>
          <a:prstGeom prst="rect">
            <a:avLst/>
          </a:prstGeom>
          <a:noFill/>
        </p:spPr>
        <p:txBody>
          <a:bodyPr wrap="square">
            <a:spAutoFit/>
          </a:bodyPr>
          <a:lstStyle/>
          <a:p>
            <a:pPr marL="342900" indent="-342900">
              <a:buFont typeface="Wingdings" panose="05000000000000000000" pitchFamily="2" charset="2"/>
              <a:buChar char="ü"/>
            </a:pPr>
            <a:r>
              <a:rPr lang="en-US" sz="2000" dirty="0"/>
              <a:t>For survey we created </a:t>
            </a:r>
            <a:r>
              <a:rPr lang="en-US" sz="2000" b="1" dirty="0"/>
              <a:t>Google form </a:t>
            </a:r>
            <a:r>
              <a:rPr lang="en-US" sz="2000" dirty="0"/>
              <a:t>and shared the link using </a:t>
            </a:r>
            <a:r>
              <a:rPr lang="en-US" sz="2000" b="1" dirty="0"/>
              <a:t>WhatsApp</a:t>
            </a:r>
            <a:r>
              <a:rPr lang="en-US" sz="2000" dirty="0"/>
              <a:t> and </a:t>
            </a:r>
            <a:r>
              <a:rPr lang="en-US" sz="2000" b="1" dirty="0"/>
              <a:t>messages</a:t>
            </a:r>
            <a:r>
              <a:rPr lang="en-US" sz="2000" dirty="0"/>
              <a:t> to upcoming and current students.</a:t>
            </a:r>
          </a:p>
          <a:p>
            <a:pPr marL="342900" indent="-342900">
              <a:buFont typeface="Wingdings" panose="05000000000000000000" pitchFamily="2" charset="2"/>
              <a:buChar char="ü"/>
            </a:pPr>
            <a:r>
              <a:rPr lang="en-US" sz="2000" dirty="0"/>
              <a:t>We received a total of  </a:t>
            </a:r>
            <a:r>
              <a:rPr lang="en-US" sz="2000" b="1" dirty="0"/>
              <a:t>73 candidate's </a:t>
            </a:r>
            <a:r>
              <a:rPr lang="en-US" sz="2000" dirty="0"/>
              <a:t>responses.</a:t>
            </a:r>
          </a:p>
          <a:p>
            <a:pPr marL="342900" indent="-342900">
              <a:buFont typeface="Wingdings" panose="05000000000000000000" pitchFamily="2" charset="2"/>
              <a:buChar char="ü"/>
            </a:pPr>
            <a:r>
              <a:rPr lang="en-US" sz="2000" dirty="0"/>
              <a:t>We interviewed </a:t>
            </a:r>
            <a:r>
              <a:rPr lang="en-US" sz="2000" b="1" dirty="0"/>
              <a:t>4 upcoming students</a:t>
            </a:r>
            <a:r>
              <a:rPr lang="en-US" sz="2000" dirty="0"/>
              <a:t> and </a:t>
            </a:r>
            <a:r>
              <a:rPr lang="en-US" sz="2000" b="1" dirty="0"/>
              <a:t>2 current students</a:t>
            </a:r>
            <a:r>
              <a:rPr lang="en-US" sz="2000" dirty="0"/>
              <a:t>.</a:t>
            </a:r>
          </a:p>
          <a:p>
            <a:pPr marL="342900" indent="-342900">
              <a:buFont typeface="Wingdings" panose="05000000000000000000" pitchFamily="2" charset="2"/>
              <a:buChar char="ü"/>
            </a:pPr>
            <a:r>
              <a:rPr lang="en-US" sz="2000" dirty="0"/>
              <a:t>We </a:t>
            </a:r>
            <a:r>
              <a:rPr lang="en-US" sz="2000" b="1" dirty="0"/>
              <a:t>used moderated in-person interviews </a:t>
            </a:r>
            <a:r>
              <a:rPr lang="en-US" sz="2000" dirty="0"/>
              <a:t>for current students and </a:t>
            </a:r>
            <a:r>
              <a:rPr lang="en-US" sz="2000" b="1" dirty="0"/>
              <a:t>Zoom calls for upcoming students</a:t>
            </a:r>
            <a:r>
              <a:rPr lang="en-US" sz="2000" dirty="0"/>
              <a:t>.</a:t>
            </a:r>
          </a:p>
        </p:txBody>
      </p:sp>
    </p:spTree>
    <p:extLst>
      <p:ext uri="{BB962C8B-B14F-4D97-AF65-F5344CB8AC3E}">
        <p14:creationId xmlns:p14="http://schemas.microsoft.com/office/powerpoint/2010/main" val="2157483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B9AF82C7-C9B9-4025-AE0A-BE8788B32391}"/>
                  </a:ext>
                </a:extLst>
              </p14:cNvPr>
              <p14:cNvContentPartPr/>
              <p14:nvPr/>
            </p14:nvContentPartPr>
            <p14:xfrm>
              <a:off x="6881931" y="1366522"/>
              <a:ext cx="360" cy="360"/>
            </p14:xfrm>
          </p:contentPart>
        </mc:Choice>
        <mc:Fallback xmlns="">
          <p:pic>
            <p:nvPicPr>
              <p:cNvPr id="7" name="Ink 6">
                <a:extLst>
                  <a:ext uri="{FF2B5EF4-FFF2-40B4-BE49-F238E27FC236}">
                    <a16:creationId xmlns:a16="http://schemas.microsoft.com/office/drawing/2014/main" id="{B9AF82C7-C9B9-4025-AE0A-BE8788B32391}"/>
                  </a:ext>
                </a:extLst>
              </p:cNvPr>
              <p:cNvPicPr/>
              <p:nvPr/>
            </p:nvPicPr>
            <p:blipFill>
              <a:blip r:embed="rId3"/>
              <a:stretch>
                <a:fillRect/>
              </a:stretch>
            </p:blipFill>
            <p:spPr>
              <a:xfrm>
                <a:off x="6872931" y="1357522"/>
                <a:ext cx="18000" cy="18000"/>
              </a:xfrm>
              <a:prstGeom prst="rect">
                <a:avLst/>
              </a:prstGeom>
            </p:spPr>
          </p:pic>
        </mc:Fallback>
      </mc:AlternateContent>
      <p:pic>
        <p:nvPicPr>
          <p:cNvPr id="70" name="Picture 69" descr="Chart, pie chart&#10;&#10;Description automatically generated">
            <a:extLst>
              <a:ext uri="{FF2B5EF4-FFF2-40B4-BE49-F238E27FC236}">
                <a16:creationId xmlns:a16="http://schemas.microsoft.com/office/drawing/2014/main" id="{9BB91DAD-F5D4-428C-82FD-AC3530B4B6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855" y="2484044"/>
            <a:ext cx="5715000" cy="3533775"/>
          </a:xfrm>
          <a:prstGeom prst="rect">
            <a:avLst/>
          </a:prstGeom>
        </p:spPr>
      </p:pic>
      <p:pic>
        <p:nvPicPr>
          <p:cNvPr id="72" name="Picture 71" descr="Chart, pie chart&#10;&#10;Description automatically generated">
            <a:extLst>
              <a:ext uri="{FF2B5EF4-FFF2-40B4-BE49-F238E27FC236}">
                <a16:creationId xmlns:a16="http://schemas.microsoft.com/office/drawing/2014/main" id="{1EF25334-17BB-47C7-88F4-287A8A3345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711" y="2484044"/>
            <a:ext cx="5715000" cy="3533775"/>
          </a:xfrm>
          <a:prstGeom prst="rect">
            <a:avLst/>
          </a:prstGeom>
        </p:spPr>
      </p:pic>
      <p:sp>
        <p:nvSpPr>
          <p:cNvPr id="73" name="TextBox 72">
            <a:extLst>
              <a:ext uri="{FF2B5EF4-FFF2-40B4-BE49-F238E27FC236}">
                <a16:creationId xmlns:a16="http://schemas.microsoft.com/office/drawing/2014/main" id="{83294981-8FE7-474B-882C-4B2B8ADF60E7}"/>
              </a:ext>
            </a:extLst>
          </p:cNvPr>
          <p:cNvSpPr txBox="1"/>
          <p:nvPr/>
        </p:nvSpPr>
        <p:spPr>
          <a:xfrm>
            <a:off x="346855" y="1656563"/>
            <a:ext cx="2411750" cy="400110"/>
          </a:xfrm>
          <a:prstGeom prst="rect">
            <a:avLst/>
          </a:prstGeom>
          <a:noFill/>
        </p:spPr>
        <p:txBody>
          <a:bodyPr wrap="none" rtlCol="0">
            <a:spAutoFit/>
          </a:bodyPr>
          <a:lstStyle/>
          <a:p>
            <a:r>
              <a:rPr lang="en-US" sz="2000" b="0" i="0" dirty="0">
                <a:solidFill>
                  <a:srgbClr val="202124"/>
                </a:solidFill>
                <a:effectLst/>
              </a:rPr>
              <a:t>What is your gender?</a:t>
            </a:r>
            <a:endParaRPr lang="en-US" sz="2000" dirty="0"/>
          </a:p>
        </p:txBody>
      </p:sp>
      <p:sp>
        <p:nvSpPr>
          <p:cNvPr id="75" name="TextBox 74">
            <a:extLst>
              <a:ext uri="{FF2B5EF4-FFF2-40B4-BE49-F238E27FC236}">
                <a16:creationId xmlns:a16="http://schemas.microsoft.com/office/drawing/2014/main" id="{4028BD8D-19FA-483C-8A28-D25C32A1DCC6}"/>
              </a:ext>
            </a:extLst>
          </p:cNvPr>
          <p:cNvSpPr txBox="1"/>
          <p:nvPr/>
        </p:nvSpPr>
        <p:spPr>
          <a:xfrm>
            <a:off x="6408711" y="1643863"/>
            <a:ext cx="4589718" cy="400110"/>
          </a:xfrm>
          <a:prstGeom prst="rect">
            <a:avLst/>
          </a:prstGeom>
          <a:noFill/>
        </p:spPr>
        <p:txBody>
          <a:bodyPr wrap="none" rtlCol="0">
            <a:spAutoFit/>
          </a:bodyPr>
          <a:lstStyle/>
          <a:p>
            <a:r>
              <a:rPr lang="en-US" sz="2000" b="0" i="0" dirty="0">
                <a:solidFill>
                  <a:srgbClr val="202124"/>
                </a:solidFill>
                <a:effectLst/>
                <a:latin typeface="Roboto" panose="02000000000000000000" pitchFamily="2" charset="0"/>
              </a:rPr>
              <a:t>Which age group defines you the best?</a:t>
            </a:r>
            <a:endParaRPr lang="en-US" sz="2000" dirty="0"/>
          </a:p>
        </p:txBody>
      </p:sp>
      <p:pic>
        <p:nvPicPr>
          <p:cNvPr id="78" name="Picture 77">
            <a:extLst>
              <a:ext uri="{FF2B5EF4-FFF2-40B4-BE49-F238E27FC236}">
                <a16:creationId xmlns:a16="http://schemas.microsoft.com/office/drawing/2014/main" id="{B4188019-8C19-4BD6-926B-7AE61EA6BB8E}"/>
              </a:ext>
            </a:extLst>
          </p:cNvPr>
          <p:cNvPicPr>
            <a:picLocks noChangeAspect="1"/>
          </p:cNvPicPr>
          <p:nvPr/>
        </p:nvPicPr>
        <p:blipFill>
          <a:blip r:embed="rId6"/>
          <a:stretch>
            <a:fillRect/>
          </a:stretch>
        </p:blipFill>
        <p:spPr>
          <a:xfrm>
            <a:off x="346855" y="434817"/>
            <a:ext cx="4945152" cy="530383"/>
          </a:xfrm>
          <a:prstGeom prst="rect">
            <a:avLst/>
          </a:prstGeom>
        </p:spPr>
      </p:pic>
    </p:spTree>
    <p:extLst>
      <p:ext uri="{BB962C8B-B14F-4D97-AF65-F5344CB8AC3E}">
        <p14:creationId xmlns:p14="http://schemas.microsoft.com/office/powerpoint/2010/main" val="2907758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p:nvPr/>
        </p:nvSpPr>
        <p:spPr>
          <a:xfrm>
            <a:off x="709017" y="995421"/>
            <a:ext cx="10730720" cy="995168"/>
          </a:xfrm>
          <a:prstGeom prst="rect">
            <a:avLst/>
          </a:prstGeom>
          <a:noFill/>
          <a:ln>
            <a:noFill/>
          </a:ln>
        </p:spPr>
        <p:txBody>
          <a:bodyPr spcFirstLastPara="1" wrap="square" lIns="91433" tIns="45700" rIns="91433" bIns="45700" anchor="t" anchorCtr="0">
            <a:spAutoFit/>
          </a:bodyPr>
          <a:lstStyle/>
          <a:p>
            <a:r>
              <a:rPr lang="en" sz="2000" dirty="0">
                <a:solidFill>
                  <a:schemeClr val="dk1"/>
                </a:solidFill>
                <a:ea typeface="Calibri"/>
                <a:cs typeface="Calibri"/>
                <a:sym typeface="Calibri"/>
              </a:rPr>
              <a:t>We conducted 2 interviews in-person for the current students and 4 through messages and zoom calls for upcoming students.</a:t>
            </a:r>
            <a:endParaRPr sz="2000" dirty="0"/>
          </a:p>
          <a:p>
            <a:endParaRPr sz="1867" dirty="0">
              <a:solidFill>
                <a:schemeClr val="dk1"/>
              </a:solidFill>
              <a:latin typeface="Calibri"/>
              <a:ea typeface="Calibri"/>
              <a:cs typeface="Calibri"/>
              <a:sym typeface="Calibri"/>
            </a:endParaRPr>
          </a:p>
        </p:txBody>
      </p:sp>
      <p:graphicFrame>
        <p:nvGraphicFramePr>
          <p:cNvPr id="125" name="Google Shape;125;p24"/>
          <p:cNvGraphicFramePr/>
          <p:nvPr>
            <p:extLst>
              <p:ext uri="{D42A27DB-BD31-4B8C-83A1-F6EECF244321}">
                <p14:modId xmlns:p14="http://schemas.microsoft.com/office/powerpoint/2010/main" val="3454178580"/>
              </p:ext>
            </p:extLst>
          </p:nvPr>
        </p:nvGraphicFramePr>
        <p:xfrm>
          <a:off x="2246770" y="2335345"/>
          <a:ext cx="3033134" cy="1143078"/>
        </p:xfrm>
        <a:graphic>
          <a:graphicData uri="http://schemas.openxmlformats.org/drawingml/2006/table">
            <a:tbl>
              <a:tblPr firstRow="1" bandRow="1">
                <a:tableStyleId>{D113A9D2-9D6B-4929-AA2D-F23B5EE8CBE7}</a:tableStyleId>
              </a:tblPr>
              <a:tblGrid>
                <a:gridCol w="1516567">
                  <a:extLst>
                    <a:ext uri="{9D8B030D-6E8A-4147-A177-3AD203B41FA5}">
                      <a16:colId xmlns:a16="http://schemas.microsoft.com/office/drawing/2014/main" val="20000"/>
                    </a:ext>
                  </a:extLst>
                </a:gridCol>
                <a:gridCol w="15165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dirty="0"/>
                        <a:t>Amala Natu</a:t>
                      </a:r>
                      <a:endParaRPr sz="1900" dirty="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a:t>Age</a:t>
                      </a:r>
                      <a:endParaRPr sz="1500"/>
                    </a:p>
                  </a:txBody>
                  <a:tcPr marL="91467" marR="91467" marT="45733" marB="45733"/>
                </a:tc>
                <a:tc>
                  <a:txBody>
                    <a:bodyPr/>
                    <a:lstStyle/>
                    <a:p>
                      <a:pPr marL="0" marR="0" lvl="0" indent="0" algn="l" rtl="0">
                        <a:spcBef>
                          <a:spcPts val="0"/>
                        </a:spcBef>
                        <a:spcAft>
                          <a:spcPts val="0"/>
                        </a:spcAft>
                        <a:buNone/>
                      </a:pPr>
                      <a:r>
                        <a:rPr lang="en" sz="1900" dirty="0"/>
                        <a:t>24</a:t>
                      </a:r>
                      <a:endParaRPr sz="1500" dirty="0"/>
                    </a:p>
                  </a:txBody>
                  <a:tcPr marL="91467" marR="91467" marT="45733" marB="45733"/>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t>Hometown</a:t>
                      </a:r>
                      <a:endParaRPr sz="1500"/>
                    </a:p>
                  </a:txBody>
                  <a:tcPr marL="91467" marR="91467" marT="45733" marB="45733"/>
                </a:tc>
                <a:tc>
                  <a:txBody>
                    <a:bodyPr/>
                    <a:lstStyle/>
                    <a:p>
                      <a:pPr marL="0" marR="0" lvl="0" indent="0" algn="l" rtl="0">
                        <a:spcBef>
                          <a:spcPts val="0"/>
                        </a:spcBef>
                        <a:spcAft>
                          <a:spcPts val="0"/>
                        </a:spcAft>
                        <a:buNone/>
                      </a:pPr>
                      <a:r>
                        <a:rPr lang="en" sz="1900" dirty="0"/>
                        <a:t>Mumbai</a:t>
                      </a:r>
                      <a:endParaRPr sz="1500" dirty="0"/>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126" name="Google Shape;126;p24"/>
          <p:cNvGraphicFramePr/>
          <p:nvPr>
            <p:extLst>
              <p:ext uri="{D42A27DB-BD31-4B8C-83A1-F6EECF244321}">
                <p14:modId xmlns:p14="http://schemas.microsoft.com/office/powerpoint/2010/main" val="2985651109"/>
              </p:ext>
            </p:extLst>
          </p:nvPr>
        </p:nvGraphicFramePr>
        <p:xfrm>
          <a:off x="5557331" y="2335345"/>
          <a:ext cx="3033134" cy="1143078"/>
        </p:xfrm>
        <a:graphic>
          <a:graphicData uri="http://schemas.openxmlformats.org/drawingml/2006/table">
            <a:tbl>
              <a:tblPr firstRow="1" bandRow="1">
                <a:tableStyleId>{3C2FFA5D-87B4-456A-9821-1D502468CF0F}</a:tableStyleId>
              </a:tblPr>
              <a:tblGrid>
                <a:gridCol w="1516567">
                  <a:extLst>
                    <a:ext uri="{9D8B030D-6E8A-4147-A177-3AD203B41FA5}">
                      <a16:colId xmlns:a16="http://schemas.microsoft.com/office/drawing/2014/main" val="20000"/>
                    </a:ext>
                  </a:extLst>
                </a:gridCol>
                <a:gridCol w="15165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dirty="0"/>
                        <a:t>Vrushali More</a:t>
                      </a:r>
                      <a:endParaRPr sz="1500" dirty="0"/>
                    </a:p>
                  </a:txBody>
                  <a:tcPr marL="91467" marR="91467" marT="45733" marB="45733" anchor="ctr">
                    <a:lnB w="12700" cap="flat" cmpd="sng" algn="ctr">
                      <a:noFill/>
                      <a:prstDash val="solid"/>
                      <a:miter lim="800000"/>
                    </a:lnB>
                  </a:tcP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a:solidFill>
                            <a:schemeClr val="bg1"/>
                          </a:solidFill>
                        </a:rPr>
                        <a:t>Age</a:t>
                      </a:r>
                      <a:endParaRPr sz="1500">
                        <a:solidFill>
                          <a:schemeClr val="bg1"/>
                        </a:solidFill>
                      </a:endParaRPr>
                    </a:p>
                  </a:txBody>
                  <a:tcPr marL="91467" marR="91467" marT="45733" marB="45733">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l" rtl="0">
                        <a:spcBef>
                          <a:spcPts val="0"/>
                        </a:spcBef>
                        <a:spcAft>
                          <a:spcPts val="0"/>
                        </a:spcAft>
                        <a:buNone/>
                      </a:pPr>
                      <a:r>
                        <a:rPr lang="en" sz="1900" dirty="0">
                          <a:solidFill>
                            <a:schemeClr val="bg1"/>
                          </a:solidFill>
                        </a:rPr>
                        <a:t>25</a:t>
                      </a:r>
                      <a:endParaRPr sz="1500" dirty="0">
                        <a:solidFill>
                          <a:schemeClr val="bg1"/>
                        </a:solidFill>
                      </a:endParaRPr>
                    </a:p>
                  </a:txBody>
                  <a:tcPr marL="91467" marR="91467" marT="45733" marB="45733">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solidFill>
                            <a:schemeClr val="bg1"/>
                          </a:solidFill>
                        </a:rPr>
                        <a:t>Hometown</a:t>
                      </a:r>
                      <a:endParaRPr sz="1500">
                        <a:solidFill>
                          <a:schemeClr val="bg1"/>
                        </a:solidFill>
                      </a:endParaRPr>
                    </a:p>
                  </a:txBody>
                  <a:tcPr marL="91467" marR="91467" marT="45733" marB="45733">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tc>
                  <a:txBody>
                    <a:bodyPr/>
                    <a:lstStyle/>
                    <a:p>
                      <a:pPr marL="0" marR="0" lvl="0" indent="0" algn="l" rtl="0">
                        <a:spcBef>
                          <a:spcPts val="0"/>
                        </a:spcBef>
                        <a:spcAft>
                          <a:spcPts val="0"/>
                        </a:spcAft>
                        <a:buNone/>
                      </a:pPr>
                      <a:r>
                        <a:rPr lang="en" sz="1900" dirty="0">
                          <a:solidFill>
                            <a:schemeClr val="bg1"/>
                          </a:solidFill>
                        </a:rPr>
                        <a:t>Mumbai</a:t>
                      </a:r>
                      <a:endParaRPr sz="1500" dirty="0">
                        <a:solidFill>
                          <a:schemeClr val="bg1"/>
                        </a:solidFill>
                      </a:endParaRPr>
                    </a:p>
                  </a:txBody>
                  <a:tcPr marL="91467" marR="91467" marT="45733" marB="45733">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graphicFrame>
        <p:nvGraphicFramePr>
          <p:cNvPr id="127" name="Google Shape;127;p24"/>
          <p:cNvGraphicFramePr/>
          <p:nvPr>
            <p:extLst>
              <p:ext uri="{D42A27DB-BD31-4B8C-83A1-F6EECF244321}">
                <p14:modId xmlns:p14="http://schemas.microsoft.com/office/powerpoint/2010/main" val="2443554541"/>
              </p:ext>
            </p:extLst>
          </p:nvPr>
        </p:nvGraphicFramePr>
        <p:xfrm>
          <a:off x="8867894" y="2335345"/>
          <a:ext cx="3033134" cy="1143078"/>
        </p:xfrm>
        <a:graphic>
          <a:graphicData uri="http://schemas.openxmlformats.org/drawingml/2006/table">
            <a:tbl>
              <a:tblPr firstRow="1" bandRow="1">
                <a:tableStyleId>{D113A9D2-9D6B-4929-AA2D-F23B5EE8CBE7}</a:tableStyleId>
              </a:tblPr>
              <a:tblGrid>
                <a:gridCol w="1516567">
                  <a:extLst>
                    <a:ext uri="{9D8B030D-6E8A-4147-A177-3AD203B41FA5}">
                      <a16:colId xmlns:a16="http://schemas.microsoft.com/office/drawing/2014/main" val="20000"/>
                    </a:ext>
                  </a:extLst>
                </a:gridCol>
                <a:gridCol w="15165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dirty="0"/>
                        <a:t>Yash Patel</a:t>
                      </a:r>
                      <a:endParaRPr sz="1500" dirty="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dirty="0"/>
                        <a:t>Age</a:t>
                      </a:r>
                      <a:endParaRPr sz="1500" dirty="0"/>
                    </a:p>
                  </a:txBody>
                  <a:tcPr marL="91467" marR="91467" marT="45733" marB="45733"/>
                </a:tc>
                <a:tc>
                  <a:txBody>
                    <a:bodyPr/>
                    <a:lstStyle/>
                    <a:p>
                      <a:pPr marL="0" marR="0" lvl="0" indent="0" algn="l" rtl="0">
                        <a:spcBef>
                          <a:spcPts val="0"/>
                        </a:spcBef>
                        <a:spcAft>
                          <a:spcPts val="0"/>
                        </a:spcAft>
                        <a:buNone/>
                      </a:pPr>
                      <a:r>
                        <a:rPr lang="en" sz="1900"/>
                        <a:t>23</a:t>
                      </a:r>
                      <a:endParaRPr sz="1500"/>
                    </a:p>
                  </a:txBody>
                  <a:tcPr marL="91467" marR="91467" marT="45733" marB="45733"/>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t>Hometown</a:t>
                      </a:r>
                      <a:endParaRPr sz="1500"/>
                    </a:p>
                  </a:txBody>
                  <a:tcPr marL="91467" marR="91467" marT="45733" marB="45733"/>
                </a:tc>
                <a:tc>
                  <a:txBody>
                    <a:bodyPr/>
                    <a:lstStyle/>
                    <a:p>
                      <a:pPr marL="0" marR="0" lvl="0" indent="0" algn="l" rtl="0">
                        <a:spcBef>
                          <a:spcPts val="0"/>
                        </a:spcBef>
                        <a:spcAft>
                          <a:spcPts val="0"/>
                        </a:spcAft>
                        <a:buNone/>
                      </a:pPr>
                      <a:r>
                        <a:rPr lang="en" sz="1900" dirty="0"/>
                        <a:t>Mumbai</a:t>
                      </a:r>
                      <a:endParaRPr sz="1500" dirty="0"/>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130" name="Google Shape;130;p24"/>
          <p:cNvGraphicFramePr/>
          <p:nvPr>
            <p:extLst>
              <p:ext uri="{D42A27DB-BD31-4B8C-83A1-F6EECF244321}">
                <p14:modId xmlns:p14="http://schemas.microsoft.com/office/powerpoint/2010/main" val="2879075566"/>
              </p:ext>
            </p:extLst>
          </p:nvPr>
        </p:nvGraphicFramePr>
        <p:xfrm>
          <a:off x="5971150" y="5378731"/>
          <a:ext cx="3237252" cy="1111270"/>
        </p:xfrm>
        <a:graphic>
          <a:graphicData uri="http://schemas.openxmlformats.org/drawingml/2006/table">
            <a:tbl>
              <a:tblPr firstRow="1" bandRow="1">
                <a:tableStyleId>{08FB837D-C827-4EFA-A057-4D05807E0F7C}</a:tableStyleId>
              </a:tblPr>
              <a:tblGrid>
                <a:gridCol w="1618626">
                  <a:extLst>
                    <a:ext uri="{9D8B030D-6E8A-4147-A177-3AD203B41FA5}">
                      <a16:colId xmlns:a16="http://schemas.microsoft.com/office/drawing/2014/main" val="20000"/>
                    </a:ext>
                  </a:extLst>
                </a:gridCol>
                <a:gridCol w="1618626">
                  <a:extLst>
                    <a:ext uri="{9D8B030D-6E8A-4147-A177-3AD203B41FA5}">
                      <a16:colId xmlns:a16="http://schemas.microsoft.com/office/drawing/2014/main" val="20001"/>
                    </a:ext>
                  </a:extLst>
                </a:gridCol>
              </a:tblGrid>
              <a:tr h="310621">
                <a:tc gridSpan="2">
                  <a:txBody>
                    <a:bodyPr/>
                    <a:lstStyle/>
                    <a:p>
                      <a:pPr marL="0" marR="0" lvl="0" indent="0" algn="ctr" rtl="0">
                        <a:spcBef>
                          <a:spcPts val="0"/>
                        </a:spcBef>
                        <a:spcAft>
                          <a:spcPts val="0"/>
                        </a:spcAft>
                        <a:buNone/>
                      </a:pPr>
                      <a:r>
                        <a:rPr lang="en" sz="1800" dirty="0"/>
                        <a:t>Alexander Kamenev</a:t>
                      </a:r>
                      <a:endParaRPr sz="1800" dirty="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2742">
                <a:tc>
                  <a:txBody>
                    <a:bodyPr/>
                    <a:lstStyle/>
                    <a:p>
                      <a:pPr marL="0" marR="0" lvl="0" indent="0" algn="l" rtl="0">
                        <a:spcBef>
                          <a:spcPts val="0"/>
                        </a:spcBef>
                        <a:spcAft>
                          <a:spcPts val="0"/>
                        </a:spcAft>
                        <a:buNone/>
                      </a:pPr>
                      <a:r>
                        <a:rPr lang="en" sz="1800"/>
                        <a:t>Age</a:t>
                      </a:r>
                      <a:endParaRPr sz="1800"/>
                    </a:p>
                  </a:txBody>
                  <a:tcPr marL="91467" marR="91467" marT="45733" marB="45733"/>
                </a:tc>
                <a:tc>
                  <a:txBody>
                    <a:bodyPr/>
                    <a:lstStyle/>
                    <a:p>
                      <a:pPr marL="0" marR="0" lvl="0" indent="0" algn="l" rtl="0">
                        <a:spcBef>
                          <a:spcPts val="0"/>
                        </a:spcBef>
                        <a:spcAft>
                          <a:spcPts val="0"/>
                        </a:spcAft>
                        <a:buNone/>
                      </a:pPr>
                      <a:r>
                        <a:rPr lang="en" sz="1800" dirty="0"/>
                        <a:t>25</a:t>
                      </a:r>
                      <a:endParaRPr sz="1800" dirty="0"/>
                    </a:p>
                  </a:txBody>
                  <a:tcPr marL="91467" marR="91467" marT="45733" marB="45733"/>
                </a:tc>
                <a:extLst>
                  <a:ext uri="{0D108BD9-81ED-4DB2-BD59-A6C34878D82A}">
                    <a16:rowId xmlns:a16="http://schemas.microsoft.com/office/drawing/2014/main" val="10001"/>
                  </a:ext>
                </a:extLst>
              </a:tr>
              <a:tr h="372742">
                <a:tc>
                  <a:txBody>
                    <a:bodyPr/>
                    <a:lstStyle/>
                    <a:p>
                      <a:pPr marL="0" marR="0" lvl="0" indent="0" algn="l" rtl="0">
                        <a:spcBef>
                          <a:spcPts val="0"/>
                        </a:spcBef>
                        <a:spcAft>
                          <a:spcPts val="0"/>
                        </a:spcAft>
                        <a:buNone/>
                      </a:pPr>
                      <a:r>
                        <a:rPr lang="en" sz="1800"/>
                        <a:t>Hometown</a:t>
                      </a:r>
                      <a:endParaRPr sz="1800"/>
                    </a:p>
                  </a:txBody>
                  <a:tcPr marL="91467" marR="91467" marT="45733" marB="45733"/>
                </a:tc>
                <a:tc>
                  <a:txBody>
                    <a:bodyPr/>
                    <a:lstStyle/>
                    <a:p>
                      <a:pPr marL="0" marR="0" lvl="0" indent="0" algn="l" rtl="0">
                        <a:spcBef>
                          <a:spcPts val="0"/>
                        </a:spcBef>
                        <a:spcAft>
                          <a:spcPts val="0"/>
                        </a:spcAft>
                        <a:buNone/>
                      </a:pPr>
                      <a:r>
                        <a:rPr lang="en" sz="1800" dirty="0"/>
                        <a:t>Bulgaria</a:t>
                      </a:r>
                      <a:endParaRPr sz="1800" dirty="0"/>
                    </a:p>
                  </a:txBody>
                  <a:tcPr marL="91467" marR="91467" marT="45733" marB="45733"/>
                </a:tc>
                <a:extLst>
                  <a:ext uri="{0D108BD9-81ED-4DB2-BD59-A6C34878D82A}">
                    <a16:rowId xmlns:a16="http://schemas.microsoft.com/office/drawing/2014/main" val="10002"/>
                  </a:ext>
                </a:extLst>
              </a:tr>
            </a:tbl>
          </a:graphicData>
        </a:graphic>
      </p:graphicFrame>
      <p:graphicFrame>
        <p:nvGraphicFramePr>
          <p:cNvPr id="131" name="Google Shape;131;p24"/>
          <p:cNvGraphicFramePr/>
          <p:nvPr>
            <p:extLst>
              <p:ext uri="{D42A27DB-BD31-4B8C-83A1-F6EECF244321}">
                <p14:modId xmlns:p14="http://schemas.microsoft.com/office/powerpoint/2010/main" val="2724873039"/>
              </p:ext>
            </p:extLst>
          </p:nvPr>
        </p:nvGraphicFramePr>
        <p:xfrm>
          <a:off x="2246770" y="5378731"/>
          <a:ext cx="3482934" cy="1143078"/>
        </p:xfrm>
        <a:graphic>
          <a:graphicData uri="http://schemas.openxmlformats.org/drawingml/2006/table">
            <a:tbl>
              <a:tblPr firstRow="1" bandRow="1">
                <a:tableStyleId>{08FB837D-C827-4EFA-A057-4D05807E0F7C}</a:tableStyleId>
              </a:tblPr>
              <a:tblGrid>
                <a:gridCol w="1741467">
                  <a:extLst>
                    <a:ext uri="{9D8B030D-6E8A-4147-A177-3AD203B41FA5}">
                      <a16:colId xmlns:a16="http://schemas.microsoft.com/office/drawing/2014/main" val="20000"/>
                    </a:ext>
                  </a:extLst>
                </a:gridCol>
                <a:gridCol w="17414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a:t>Tushar Verma</a:t>
                      </a:r>
                      <a:endParaRPr sz="150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dirty="0"/>
                        <a:t>Age</a:t>
                      </a:r>
                      <a:endParaRPr sz="1500" dirty="0"/>
                    </a:p>
                  </a:txBody>
                  <a:tcPr marL="91467" marR="91467" marT="45733" marB="45733"/>
                </a:tc>
                <a:tc>
                  <a:txBody>
                    <a:bodyPr/>
                    <a:lstStyle/>
                    <a:p>
                      <a:pPr marL="0" marR="0" lvl="0" indent="0" algn="l" rtl="0">
                        <a:spcBef>
                          <a:spcPts val="0"/>
                        </a:spcBef>
                        <a:spcAft>
                          <a:spcPts val="0"/>
                        </a:spcAft>
                        <a:buNone/>
                      </a:pPr>
                      <a:r>
                        <a:rPr lang="en" sz="1900" dirty="0"/>
                        <a:t>27</a:t>
                      </a:r>
                      <a:endParaRPr sz="1500" dirty="0"/>
                    </a:p>
                  </a:txBody>
                  <a:tcPr marL="91467" marR="91467" marT="45733" marB="45733"/>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dirty="0"/>
                        <a:t>Hometown</a:t>
                      </a:r>
                      <a:endParaRPr sz="1500" dirty="0"/>
                    </a:p>
                  </a:txBody>
                  <a:tcPr marL="91467" marR="91467" marT="45733" marB="45733"/>
                </a:tc>
                <a:tc>
                  <a:txBody>
                    <a:bodyPr/>
                    <a:lstStyle/>
                    <a:p>
                      <a:pPr marL="0" marR="0" lvl="0" indent="0" algn="l" rtl="0">
                        <a:spcBef>
                          <a:spcPts val="0"/>
                        </a:spcBef>
                        <a:spcAft>
                          <a:spcPts val="0"/>
                        </a:spcAft>
                        <a:buNone/>
                      </a:pPr>
                      <a:r>
                        <a:rPr lang="en" sz="1900" dirty="0"/>
                        <a:t>Thane, Mumbai</a:t>
                      </a:r>
                      <a:endParaRPr sz="1500" dirty="0"/>
                    </a:p>
                  </a:txBody>
                  <a:tcPr marL="91467" marR="91467" marT="45733" marB="45733"/>
                </a:tc>
                <a:extLst>
                  <a:ext uri="{0D108BD9-81ED-4DB2-BD59-A6C34878D82A}">
                    <a16:rowId xmlns:a16="http://schemas.microsoft.com/office/drawing/2014/main" val="10002"/>
                  </a:ext>
                </a:extLst>
              </a:tr>
            </a:tbl>
          </a:graphicData>
        </a:graphic>
      </p:graphicFrame>
      <p:pic>
        <p:nvPicPr>
          <p:cNvPr id="3" name="Picture 2">
            <a:extLst>
              <a:ext uri="{FF2B5EF4-FFF2-40B4-BE49-F238E27FC236}">
                <a16:creationId xmlns:a16="http://schemas.microsoft.com/office/drawing/2014/main" id="{DC73BAD2-CE80-4A5B-981A-B990F252654D}"/>
              </a:ext>
            </a:extLst>
          </p:cNvPr>
          <p:cNvPicPr>
            <a:picLocks noChangeAspect="1"/>
          </p:cNvPicPr>
          <p:nvPr/>
        </p:nvPicPr>
        <p:blipFill>
          <a:blip r:embed="rId3"/>
          <a:stretch>
            <a:fillRect/>
          </a:stretch>
        </p:blipFill>
        <p:spPr>
          <a:xfrm>
            <a:off x="730638" y="308700"/>
            <a:ext cx="5642776" cy="540183"/>
          </a:xfrm>
          <a:prstGeom prst="rect">
            <a:avLst/>
          </a:prstGeom>
        </p:spPr>
      </p:pic>
      <p:pic>
        <p:nvPicPr>
          <p:cNvPr id="5" name="Picture 4">
            <a:extLst>
              <a:ext uri="{FF2B5EF4-FFF2-40B4-BE49-F238E27FC236}">
                <a16:creationId xmlns:a16="http://schemas.microsoft.com/office/drawing/2014/main" id="{6D852AD2-D13B-4D04-A7A7-34DC06CC57FD}"/>
              </a:ext>
            </a:extLst>
          </p:cNvPr>
          <p:cNvPicPr>
            <a:picLocks noChangeAspect="1"/>
          </p:cNvPicPr>
          <p:nvPr/>
        </p:nvPicPr>
        <p:blipFill>
          <a:blip r:embed="rId4"/>
          <a:stretch>
            <a:fillRect/>
          </a:stretch>
        </p:blipFill>
        <p:spPr>
          <a:xfrm>
            <a:off x="304800" y="5090637"/>
            <a:ext cx="2230370" cy="294163"/>
          </a:xfrm>
          <a:prstGeom prst="rect">
            <a:avLst/>
          </a:prstGeom>
        </p:spPr>
      </p:pic>
      <p:pic>
        <p:nvPicPr>
          <p:cNvPr id="7" name="Picture 6">
            <a:extLst>
              <a:ext uri="{FF2B5EF4-FFF2-40B4-BE49-F238E27FC236}">
                <a16:creationId xmlns:a16="http://schemas.microsoft.com/office/drawing/2014/main" id="{2C1B3A21-DAA5-4397-A96E-0C240B7029EC}"/>
              </a:ext>
            </a:extLst>
          </p:cNvPr>
          <p:cNvPicPr>
            <a:picLocks noChangeAspect="1"/>
          </p:cNvPicPr>
          <p:nvPr/>
        </p:nvPicPr>
        <p:blipFill>
          <a:blip r:embed="rId5"/>
          <a:stretch>
            <a:fillRect/>
          </a:stretch>
        </p:blipFill>
        <p:spPr>
          <a:xfrm>
            <a:off x="304800" y="1990589"/>
            <a:ext cx="2492979" cy="294163"/>
          </a:xfrm>
          <a:prstGeom prst="rect">
            <a:avLst/>
          </a:prstGeom>
        </p:spPr>
      </p:pic>
      <p:graphicFrame>
        <p:nvGraphicFramePr>
          <p:cNvPr id="16" name="Google Shape;129;p24">
            <a:extLst>
              <a:ext uri="{FF2B5EF4-FFF2-40B4-BE49-F238E27FC236}">
                <a16:creationId xmlns:a16="http://schemas.microsoft.com/office/drawing/2014/main" id="{6281D1C1-CBE2-4B0E-8057-DF96AA3BFD60}"/>
              </a:ext>
            </a:extLst>
          </p:cNvPr>
          <p:cNvGraphicFramePr/>
          <p:nvPr>
            <p:extLst>
              <p:ext uri="{D42A27DB-BD31-4B8C-83A1-F6EECF244321}">
                <p14:modId xmlns:p14="http://schemas.microsoft.com/office/powerpoint/2010/main" val="667393996"/>
              </p:ext>
            </p:extLst>
          </p:nvPr>
        </p:nvGraphicFramePr>
        <p:xfrm>
          <a:off x="2246770" y="3703781"/>
          <a:ext cx="3033134" cy="1143078"/>
        </p:xfrm>
        <a:graphic>
          <a:graphicData uri="http://schemas.openxmlformats.org/drawingml/2006/table">
            <a:tbl>
              <a:tblPr firstRow="1" bandRow="1">
                <a:tableStyleId>{D113A9D2-9D6B-4929-AA2D-F23B5EE8CBE7}</a:tableStyleId>
              </a:tblPr>
              <a:tblGrid>
                <a:gridCol w="1516567">
                  <a:extLst>
                    <a:ext uri="{9D8B030D-6E8A-4147-A177-3AD203B41FA5}">
                      <a16:colId xmlns:a16="http://schemas.microsoft.com/office/drawing/2014/main" val="20000"/>
                    </a:ext>
                  </a:extLst>
                </a:gridCol>
                <a:gridCol w="1516567">
                  <a:extLst>
                    <a:ext uri="{9D8B030D-6E8A-4147-A177-3AD203B41FA5}">
                      <a16:colId xmlns:a16="http://schemas.microsoft.com/office/drawing/2014/main" val="20001"/>
                    </a:ext>
                  </a:extLst>
                </a:gridCol>
              </a:tblGrid>
              <a:tr h="375947">
                <a:tc gridSpan="2">
                  <a:txBody>
                    <a:bodyPr/>
                    <a:lstStyle/>
                    <a:p>
                      <a:pPr marL="0" marR="0" lvl="0" indent="0" algn="ctr" rtl="0">
                        <a:spcBef>
                          <a:spcPts val="0"/>
                        </a:spcBef>
                        <a:spcAft>
                          <a:spcPts val="0"/>
                        </a:spcAft>
                        <a:buNone/>
                      </a:pPr>
                      <a:r>
                        <a:rPr lang="en" sz="1900" dirty="0"/>
                        <a:t>Mehul Jikadra</a:t>
                      </a:r>
                      <a:endParaRPr sz="1900" dirty="0"/>
                    </a:p>
                  </a:txBody>
                  <a:tcPr marL="91467" marR="91467" marT="45733" marB="45733" anchor="ctr"/>
                </a:tc>
                <a:tc hMerge="1">
                  <a:txBody>
                    <a:bodyPr/>
                    <a:lstStyle/>
                    <a:p>
                      <a:endParaRPr lang="en-US"/>
                    </a:p>
                  </a:txBody>
                  <a:tcPr/>
                </a:tc>
                <a:extLst>
                  <a:ext uri="{0D108BD9-81ED-4DB2-BD59-A6C34878D82A}">
                    <a16:rowId xmlns:a16="http://schemas.microsoft.com/office/drawing/2014/main" val="10000"/>
                  </a:ext>
                </a:extLst>
              </a:tr>
              <a:tr h="375947">
                <a:tc>
                  <a:txBody>
                    <a:bodyPr/>
                    <a:lstStyle/>
                    <a:p>
                      <a:pPr marL="0" marR="0" lvl="0" indent="0" algn="l" rtl="0">
                        <a:spcBef>
                          <a:spcPts val="0"/>
                        </a:spcBef>
                        <a:spcAft>
                          <a:spcPts val="0"/>
                        </a:spcAft>
                        <a:buNone/>
                      </a:pPr>
                      <a:r>
                        <a:rPr lang="en" sz="1900"/>
                        <a:t>Age</a:t>
                      </a:r>
                      <a:endParaRPr sz="1500"/>
                    </a:p>
                  </a:txBody>
                  <a:tcPr marL="91467" marR="91467" marT="45733" marB="45733"/>
                </a:tc>
                <a:tc>
                  <a:txBody>
                    <a:bodyPr/>
                    <a:lstStyle/>
                    <a:p>
                      <a:pPr marL="0" marR="0" lvl="0" indent="0" algn="l" rtl="0">
                        <a:spcBef>
                          <a:spcPts val="0"/>
                        </a:spcBef>
                        <a:spcAft>
                          <a:spcPts val="0"/>
                        </a:spcAft>
                        <a:buNone/>
                      </a:pPr>
                      <a:r>
                        <a:rPr lang="en" sz="1900"/>
                        <a:t>34</a:t>
                      </a:r>
                      <a:endParaRPr sz="1500"/>
                    </a:p>
                  </a:txBody>
                  <a:tcPr marL="91467" marR="91467" marT="45733" marB="45733"/>
                </a:tc>
                <a:extLst>
                  <a:ext uri="{0D108BD9-81ED-4DB2-BD59-A6C34878D82A}">
                    <a16:rowId xmlns:a16="http://schemas.microsoft.com/office/drawing/2014/main" val="10001"/>
                  </a:ext>
                </a:extLst>
              </a:tr>
              <a:tr h="375947">
                <a:tc>
                  <a:txBody>
                    <a:bodyPr/>
                    <a:lstStyle/>
                    <a:p>
                      <a:pPr marL="0" marR="0" lvl="0" indent="0" algn="l" rtl="0">
                        <a:spcBef>
                          <a:spcPts val="0"/>
                        </a:spcBef>
                        <a:spcAft>
                          <a:spcPts val="0"/>
                        </a:spcAft>
                        <a:buNone/>
                      </a:pPr>
                      <a:r>
                        <a:rPr lang="en" sz="1900"/>
                        <a:t>Hometown</a:t>
                      </a:r>
                      <a:endParaRPr sz="1500"/>
                    </a:p>
                  </a:txBody>
                  <a:tcPr marL="91467" marR="91467" marT="45733" marB="45733"/>
                </a:tc>
                <a:tc>
                  <a:txBody>
                    <a:bodyPr/>
                    <a:lstStyle/>
                    <a:p>
                      <a:pPr marL="0" marR="0" lvl="0" indent="0" algn="l" rtl="0">
                        <a:spcBef>
                          <a:spcPts val="0"/>
                        </a:spcBef>
                        <a:spcAft>
                          <a:spcPts val="0"/>
                        </a:spcAft>
                        <a:buNone/>
                      </a:pPr>
                      <a:r>
                        <a:rPr lang="en" sz="1900" dirty="0"/>
                        <a:t>Mumbai</a:t>
                      </a:r>
                      <a:endParaRPr sz="1500" dirty="0"/>
                    </a:p>
                  </a:txBody>
                  <a:tcPr marL="91467" marR="91467" marT="45733" marB="45733"/>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64503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851B1B44-3F53-43AB-B7C8-70E35AFD0F29}"/>
              </a:ext>
            </a:extLst>
          </p:cNvPr>
          <p:cNvPicPr>
            <a:picLocks noChangeAspect="1"/>
          </p:cNvPicPr>
          <p:nvPr/>
        </p:nvPicPr>
        <p:blipFill>
          <a:blip r:embed="rId2"/>
          <a:stretch>
            <a:fillRect/>
          </a:stretch>
        </p:blipFill>
        <p:spPr>
          <a:xfrm>
            <a:off x="764525" y="1188780"/>
            <a:ext cx="10662950" cy="5491420"/>
          </a:xfrm>
          <a:prstGeom prst="rect">
            <a:avLst/>
          </a:prstGeom>
        </p:spPr>
      </p:pic>
      <p:pic>
        <p:nvPicPr>
          <p:cNvPr id="4" name="Picture 3">
            <a:extLst>
              <a:ext uri="{FF2B5EF4-FFF2-40B4-BE49-F238E27FC236}">
                <a16:creationId xmlns:a16="http://schemas.microsoft.com/office/drawing/2014/main" id="{B1F7FB36-B8A7-4897-9243-CF7E0C3FB945}"/>
              </a:ext>
            </a:extLst>
          </p:cNvPr>
          <p:cNvPicPr>
            <a:picLocks noChangeAspect="1"/>
          </p:cNvPicPr>
          <p:nvPr/>
        </p:nvPicPr>
        <p:blipFill>
          <a:blip r:embed="rId3"/>
          <a:stretch>
            <a:fillRect/>
          </a:stretch>
        </p:blipFill>
        <p:spPr>
          <a:xfrm>
            <a:off x="764525" y="407257"/>
            <a:ext cx="6393856" cy="545243"/>
          </a:xfrm>
          <a:prstGeom prst="rect">
            <a:avLst/>
          </a:prstGeom>
        </p:spPr>
      </p:pic>
    </p:spTree>
    <p:extLst>
      <p:ext uri="{BB962C8B-B14F-4D97-AF65-F5344CB8AC3E}">
        <p14:creationId xmlns:p14="http://schemas.microsoft.com/office/powerpoint/2010/main" val="2867575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249A4FA2-61F2-408F-9FF3-3754886459EE}"/>
              </a:ext>
            </a:extLst>
          </p:cNvPr>
          <p:cNvGraphicFramePr>
            <a:graphicFrameLocks noGrp="1"/>
          </p:cNvGraphicFramePr>
          <p:nvPr>
            <p:extLst>
              <p:ext uri="{D42A27DB-BD31-4B8C-83A1-F6EECF244321}">
                <p14:modId xmlns:p14="http://schemas.microsoft.com/office/powerpoint/2010/main" val="422581995"/>
              </p:ext>
            </p:extLst>
          </p:nvPr>
        </p:nvGraphicFramePr>
        <p:xfrm>
          <a:off x="569700" y="1400035"/>
          <a:ext cx="5427038" cy="2225040"/>
        </p:xfrm>
        <a:graphic>
          <a:graphicData uri="http://schemas.openxmlformats.org/drawingml/2006/table">
            <a:tbl>
              <a:tblPr firstRow="1" bandRow="1">
                <a:tableStyleId>{5C22544A-7EE6-4342-B048-85BDC9FD1C3A}</a:tableStyleId>
              </a:tblPr>
              <a:tblGrid>
                <a:gridCol w="3968108">
                  <a:extLst>
                    <a:ext uri="{9D8B030D-6E8A-4147-A177-3AD203B41FA5}">
                      <a16:colId xmlns:a16="http://schemas.microsoft.com/office/drawing/2014/main" val="3508609842"/>
                    </a:ext>
                  </a:extLst>
                </a:gridCol>
                <a:gridCol w="1458930">
                  <a:extLst>
                    <a:ext uri="{9D8B030D-6E8A-4147-A177-3AD203B41FA5}">
                      <a16:colId xmlns:a16="http://schemas.microsoft.com/office/drawing/2014/main" val="2582550529"/>
                    </a:ext>
                  </a:extLst>
                </a:gridCol>
              </a:tblGrid>
              <a:tr h="370840">
                <a:tc gridSpan="2">
                  <a:txBody>
                    <a:bodyPr/>
                    <a:lstStyle/>
                    <a:p>
                      <a:r>
                        <a:rPr lang="en-US" dirty="0"/>
                        <a:t>High Priority Features ( 5 )</a:t>
                      </a:r>
                    </a:p>
                  </a:txBody>
                  <a:tcPr/>
                </a:tc>
                <a:tc hMerge="1">
                  <a:txBody>
                    <a:bodyPr/>
                    <a:lstStyle/>
                    <a:p>
                      <a:endParaRPr lang="en-US" dirty="0"/>
                    </a:p>
                  </a:txBody>
                  <a:tcPr/>
                </a:tc>
                <a:extLst>
                  <a:ext uri="{0D108BD9-81ED-4DB2-BD59-A6C34878D82A}">
                    <a16:rowId xmlns:a16="http://schemas.microsoft.com/office/drawing/2014/main" val="1995657603"/>
                  </a:ext>
                </a:extLst>
              </a:tr>
              <a:tr h="370840">
                <a:tc>
                  <a:txBody>
                    <a:bodyPr/>
                    <a:lstStyle/>
                    <a:p>
                      <a:r>
                        <a:rPr lang="en-US" dirty="0"/>
                        <a:t>Mentorship program page</a:t>
                      </a:r>
                    </a:p>
                  </a:txBody>
                  <a:tcPr/>
                </a:tc>
                <a:tc>
                  <a:txBody>
                    <a:bodyPr/>
                    <a:lstStyle/>
                    <a:p>
                      <a:pPr algn="ctr"/>
                      <a:r>
                        <a:rPr lang="en-US" dirty="0"/>
                        <a:t>37</a:t>
                      </a:r>
                    </a:p>
                  </a:txBody>
                  <a:tcPr/>
                </a:tc>
                <a:extLst>
                  <a:ext uri="{0D108BD9-81ED-4DB2-BD59-A6C34878D82A}">
                    <a16:rowId xmlns:a16="http://schemas.microsoft.com/office/drawing/2014/main" val="2372503238"/>
                  </a:ext>
                </a:extLst>
              </a:tr>
              <a:tr h="370840">
                <a:tc>
                  <a:txBody>
                    <a:bodyPr/>
                    <a:lstStyle/>
                    <a:p>
                      <a:r>
                        <a:rPr lang="en-US" dirty="0"/>
                        <a:t>On Campus Job</a:t>
                      </a:r>
                    </a:p>
                  </a:txBody>
                  <a:tcPr/>
                </a:tc>
                <a:tc>
                  <a:txBody>
                    <a:bodyPr/>
                    <a:lstStyle/>
                    <a:p>
                      <a:pPr algn="ctr"/>
                      <a:r>
                        <a:rPr lang="en-US" dirty="0"/>
                        <a:t>34</a:t>
                      </a:r>
                    </a:p>
                  </a:txBody>
                  <a:tcPr/>
                </a:tc>
                <a:extLst>
                  <a:ext uri="{0D108BD9-81ED-4DB2-BD59-A6C34878D82A}">
                    <a16:rowId xmlns:a16="http://schemas.microsoft.com/office/drawing/2014/main" val="868083259"/>
                  </a:ext>
                </a:extLst>
              </a:tr>
              <a:tr h="370840">
                <a:tc>
                  <a:txBody>
                    <a:bodyPr/>
                    <a:lstStyle/>
                    <a:p>
                      <a:r>
                        <a:rPr lang="en-US" dirty="0"/>
                        <a:t>Accommodation</a:t>
                      </a:r>
                    </a:p>
                  </a:txBody>
                  <a:tcPr/>
                </a:tc>
                <a:tc>
                  <a:txBody>
                    <a:bodyPr/>
                    <a:lstStyle/>
                    <a:p>
                      <a:pPr algn="ctr"/>
                      <a:r>
                        <a:rPr lang="en-US" dirty="0"/>
                        <a:t>29</a:t>
                      </a:r>
                    </a:p>
                  </a:txBody>
                  <a:tcPr/>
                </a:tc>
                <a:extLst>
                  <a:ext uri="{0D108BD9-81ED-4DB2-BD59-A6C34878D82A}">
                    <a16:rowId xmlns:a16="http://schemas.microsoft.com/office/drawing/2014/main" val="3242620129"/>
                  </a:ext>
                </a:extLst>
              </a:tr>
              <a:tr h="370840">
                <a:tc>
                  <a:txBody>
                    <a:bodyPr/>
                    <a:lstStyle/>
                    <a:p>
                      <a:r>
                        <a:rPr lang="en-US" dirty="0"/>
                        <a:t>SSN</a:t>
                      </a:r>
                    </a:p>
                  </a:txBody>
                  <a:tcPr/>
                </a:tc>
                <a:tc>
                  <a:txBody>
                    <a:bodyPr/>
                    <a:lstStyle/>
                    <a:p>
                      <a:pPr algn="ctr"/>
                      <a:r>
                        <a:rPr lang="en-US" dirty="0"/>
                        <a:t>28</a:t>
                      </a:r>
                    </a:p>
                  </a:txBody>
                  <a:tcPr/>
                </a:tc>
                <a:extLst>
                  <a:ext uri="{0D108BD9-81ED-4DB2-BD59-A6C34878D82A}">
                    <a16:rowId xmlns:a16="http://schemas.microsoft.com/office/drawing/2014/main" val="2713793321"/>
                  </a:ext>
                </a:extLst>
              </a:tr>
              <a:tr h="370840">
                <a:tc>
                  <a:txBody>
                    <a:bodyPr/>
                    <a:lstStyle/>
                    <a:p>
                      <a:r>
                        <a:rPr lang="en-US" dirty="0"/>
                        <a:t>Opening Bank Account</a:t>
                      </a:r>
                    </a:p>
                  </a:txBody>
                  <a:tcPr/>
                </a:tc>
                <a:tc>
                  <a:txBody>
                    <a:bodyPr/>
                    <a:lstStyle/>
                    <a:p>
                      <a:pPr algn="ctr"/>
                      <a:r>
                        <a:rPr lang="en-US" dirty="0"/>
                        <a:t>22</a:t>
                      </a:r>
                    </a:p>
                  </a:txBody>
                  <a:tcPr/>
                </a:tc>
                <a:extLst>
                  <a:ext uri="{0D108BD9-81ED-4DB2-BD59-A6C34878D82A}">
                    <a16:rowId xmlns:a16="http://schemas.microsoft.com/office/drawing/2014/main" val="3747614389"/>
                  </a:ext>
                </a:extLst>
              </a:tr>
            </a:tbl>
          </a:graphicData>
        </a:graphic>
      </p:graphicFrame>
      <p:graphicFrame>
        <p:nvGraphicFramePr>
          <p:cNvPr id="4" name="Table 3">
            <a:extLst>
              <a:ext uri="{FF2B5EF4-FFF2-40B4-BE49-F238E27FC236}">
                <a16:creationId xmlns:a16="http://schemas.microsoft.com/office/drawing/2014/main" id="{EDB48EA0-3F46-4C1B-A777-8102452811EC}"/>
              </a:ext>
            </a:extLst>
          </p:cNvPr>
          <p:cNvGraphicFramePr>
            <a:graphicFrameLocks noGrp="1"/>
          </p:cNvGraphicFramePr>
          <p:nvPr>
            <p:extLst>
              <p:ext uri="{D42A27DB-BD31-4B8C-83A1-F6EECF244321}">
                <p14:modId xmlns:p14="http://schemas.microsoft.com/office/powerpoint/2010/main" val="393369374"/>
              </p:ext>
            </p:extLst>
          </p:nvPr>
        </p:nvGraphicFramePr>
        <p:xfrm>
          <a:off x="6177677" y="1400035"/>
          <a:ext cx="5427038" cy="2194560"/>
        </p:xfrm>
        <a:graphic>
          <a:graphicData uri="http://schemas.openxmlformats.org/drawingml/2006/table">
            <a:tbl>
              <a:tblPr firstRow="1" bandRow="1">
                <a:tableStyleId>{5C22544A-7EE6-4342-B048-85BDC9FD1C3A}</a:tableStyleId>
              </a:tblPr>
              <a:tblGrid>
                <a:gridCol w="3968108">
                  <a:extLst>
                    <a:ext uri="{9D8B030D-6E8A-4147-A177-3AD203B41FA5}">
                      <a16:colId xmlns:a16="http://schemas.microsoft.com/office/drawing/2014/main" val="3508609842"/>
                    </a:ext>
                  </a:extLst>
                </a:gridCol>
                <a:gridCol w="1458930">
                  <a:extLst>
                    <a:ext uri="{9D8B030D-6E8A-4147-A177-3AD203B41FA5}">
                      <a16:colId xmlns:a16="http://schemas.microsoft.com/office/drawing/2014/main" val="2582550529"/>
                    </a:ext>
                  </a:extLst>
                </a:gridCol>
              </a:tblGrid>
              <a:tr h="357446">
                <a:tc gridSpan="2">
                  <a:txBody>
                    <a:bodyPr/>
                    <a:lstStyle/>
                    <a:p>
                      <a:r>
                        <a:rPr lang="en-US" dirty="0"/>
                        <a:t>Mid Priority Features ( 3 )</a:t>
                      </a:r>
                    </a:p>
                  </a:txBody>
                  <a:tcPr/>
                </a:tc>
                <a:tc hMerge="1">
                  <a:txBody>
                    <a:bodyPr/>
                    <a:lstStyle/>
                    <a:p>
                      <a:endParaRPr lang="en-US" dirty="0"/>
                    </a:p>
                  </a:txBody>
                  <a:tcPr/>
                </a:tc>
                <a:extLst>
                  <a:ext uri="{0D108BD9-81ED-4DB2-BD59-A6C34878D82A}">
                    <a16:rowId xmlns:a16="http://schemas.microsoft.com/office/drawing/2014/main" val="1995657603"/>
                  </a:ext>
                </a:extLst>
              </a:tr>
              <a:tr h="357446">
                <a:tc>
                  <a:txBody>
                    <a:bodyPr/>
                    <a:lstStyle/>
                    <a:p>
                      <a:r>
                        <a:rPr lang="en-US" dirty="0"/>
                        <a:t>Chat feature</a:t>
                      </a:r>
                    </a:p>
                  </a:txBody>
                  <a:tcPr/>
                </a:tc>
                <a:tc>
                  <a:txBody>
                    <a:bodyPr/>
                    <a:lstStyle/>
                    <a:p>
                      <a:pPr algn="ctr"/>
                      <a:r>
                        <a:rPr lang="en-US" dirty="0"/>
                        <a:t>25</a:t>
                      </a:r>
                    </a:p>
                  </a:txBody>
                  <a:tcPr/>
                </a:tc>
                <a:extLst>
                  <a:ext uri="{0D108BD9-81ED-4DB2-BD59-A6C34878D82A}">
                    <a16:rowId xmlns:a16="http://schemas.microsoft.com/office/drawing/2014/main" val="868083259"/>
                  </a:ext>
                </a:extLst>
              </a:tr>
              <a:tr h="357446">
                <a:tc>
                  <a:txBody>
                    <a:bodyPr/>
                    <a:lstStyle/>
                    <a:p>
                      <a:r>
                        <a:rPr lang="en-US" dirty="0"/>
                        <a:t>State Id / License</a:t>
                      </a:r>
                    </a:p>
                  </a:txBody>
                  <a:tcPr/>
                </a:tc>
                <a:tc>
                  <a:txBody>
                    <a:bodyPr/>
                    <a:lstStyle/>
                    <a:p>
                      <a:pPr algn="ctr"/>
                      <a:r>
                        <a:rPr lang="en-US" dirty="0"/>
                        <a:t>20</a:t>
                      </a:r>
                    </a:p>
                  </a:txBody>
                  <a:tcPr/>
                </a:tc>
                <a:extLst>
                  <a:ext uri="{0D108BD9-81ED-4DB2-BD59-A6C34878D82A}">
                    <a16:rowId xmlns:a16="http://schemas.microsoft.com/office/drawing/2014/main" val="3242620129"/>
                  </a:ext>
                </a:extLst>
              </a:tr>
              <a:tr h="357446">
                <a:tc>
                  <a:txBody>
                    <a:bodyPr/>
                    <a:lstStyle/>
                    <a:p>
                      <a:r>
                        <a:rPr lang="en-US" dirty="0"/>
                        <a:t>Places to visit</a:t>
                      </a:r>
                    </a:p>
                  </a:txBody>
                  <a:tcPr/>
                </a:tc>
                <a:tc>
                  <a:txBody>
                    <a:bodyPr/>
                    <a:lstStyle/>
                    <a:p>
                      <a:pPr algn="ctr"/>
                      <a:r>
                        <a:rPr lang="en-US" dirty="0"/>
                        <a:t>19</a:t>
                      </a:r>
                    </a:p>
                  </a:txBody>
                  <a:tcPr/>
                </a:tc>
                <a:extLst>
                  <a:ext uri="{0D108BD9-81ED-4DB2-BD59-A6C34878D82A}">
                    <a16:rowId xmlns:a16="http://schemas.microsoft.com/office/drawing/2014/main" val="2713793321"/>
                  </a:ext>
                </a:extLst>
              </a:tr>
              <a:tr h="357446">
                <a:tc>
                  <a:txBody>
                    <a:bodyPr/>
                    <a:lstStyle/>
                    <a:p>
                      <a:r>
                        <a:rPr lang="en-US" dirty="0"/>
                        <a:t>Events</a:t>
                      </a:r>
                    </a:p>
                  </a:txBody>
                  <a:tcPr/>
                </a:tc>
                <a:tc>
                  <a:txBody>
                    <a:bodyPr/>
                    <a:lstStyle/>
                    <a:p>
                      <a:pPr algn="ctr"/>
                      <a:r>
                        <a:rPr lang="en-US" dirty="0"/>
                        <a:t>19</a:t>
                      </a:r>
                    </a:p>
                  </a:txBody>
                  <a:tcPr/>
                </a:tc>
                <a:extLst>
                  <a:ext uri="{0D108BD9-81ED-4DB2-BD59-A6C34878D82A}">
                    <a16:rowId xmlns:a16="http://schemas.microsoft.com/office/drawing/2014/main" val="3747614389"/>
                  </a:ext>
                </a:extLst>
              </a:tr>
              <a:tr h="357446">
                <a:tc>
                  <a:txBody>
                    <a:bodyPr/>
                    <a:lstStyle/>
                    <a:p>
                      <a:r>
                        <a:rPr lang="en-US" dirty="0"/>
                        <a:t>Immunization</a:t>
                      </a:r>
                    </a:p>
                  </a:txBody>
                  <a:tcPr/>
                </a:tc>
                <a:tc>
                  <a:txBody>
                    <a:bodyPr/>
                    <a:lstStyle/>
                    <a:p>
                      <a:pPr algn="ctr"/>
                      <a:r>
                        <a:rPr lang="en-US" dirty="0"/>
                        <a:t>18</a:t>
                      </a:r>
                    </a:p>
                  </a:txBody>
                  <a:tcPr/>
                </a:tc>
                <a:extLst>
                  <a:ext uri="{0D108BD9-81ED-4DB2-BD59-A6C34878D82A}">
                    <a16:rowId xmlns:a16="http://schemas.microsoft.com/office/drawing/2014/main" val="2337637970"/>
                  </a:ext>
                </a:extLst>
              </a:tr>
            </a:tbl>
          </a:graphicData>
        </a:graphic>
      </p:graphicFrame>
      <p:pic>
        <p:nvPicPr>
          <p:cNvPr id="6" name="Picture 2" descr="Forms response chart. Question title: On the scale of 1-5&#10;How would you rank the importance of the features listed below&#10;(1: low, 5: high priority)&#10;&#10;These are some of the stress factors faced by International students after coming to USA. Number of responses: .">
            <a:extLst>
              <a:ext uri="{FF2B5EF4-FFF2-40B4-BE49-F238E27FC236}">
                <a16:creationId xmlns:a16="http://schemas.microsoft.com/office/drawing/2014/main" id="{33A67055-F725-409A-B9F1-7121B5C3D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7" y="3990416"/>
            <a:ext cx="12192000" cy="26447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6828209-3067-48C9-A966-A7D80BE7A596}"/>
              </a:ext>
            </a:extLst>
          </p:cNvPr>
          <p:cNvPicPr>
            <a:picLocks noChangeAspect="1"/>
          </p:cNvPicPr>
          <p:nvPr/>
        </p:nvPicPr>
        <p:blipFill>
          <a:blip r:embed="rId3"/>
          <a:stretch>
            <a:fillRect/>
          </a:stretch>
        </p:blipFill>
        <p:spPr>
          <a:xfrm>
            <a:off x="569700" y="479425"/>
            <a:ext cx="3656315" cy="562510"/>
          </a:xfrm>
          <a:prstGeom prst="rect">
            <a:avLst/>
          </a:prstGeom>
        </p:spPr>
      </p:pic>
    </p:spTree>
    <p:extLst>
      <p:ext uri="{BB962C8B-B14F-4D97-AF65-F5344CB8AC3E}">
        <p14:creationId xmlns:p14="http://schemas.microsoft.com/office/powerpoint/2010/main" val="2189227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751</TotalTime>
  <Words>1619</Words>
  <Application>Microsoft Office PowerPoint</Application>
  <PresentationFormat>Widescreen</PresentationFormat>
  <Paragraphs>357</Paragraphs>
  <Slides>42</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Roboto</vt:lpstr>
      <vt:lpstr>Rockwell Nova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Neerav Poriya</dc:creator>
  <cp:lastModifiedBy>Neerav Poriya</cp:lastModifiedBy>
  <cp:revision>9</cp:revision>
  <dcterms:created xsi:type="dcterms:W3CDTF">2022-12-11T20:45:33Z</dcterms:created>
  <dcterms:modified xsi:type="dcterms:W3CDTF">2022-12-17T22:54:51Z</dcterms:modified>
</cp:coreProperties>
</file>